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73" r:id="rId2"/>
    <p:sldId id="257" r:id="rId3"/>
    <p:sldId id="282" r:id="rId4"/>
    <p:sldId id="285" r:id="rId5"/>
    <p:sldId id="290" r:id="rId6"/>
    <p:sldId id="274" r:id="rId7"/>
    <p:sldId id="280" r:id="rId8"/>
    <p:sldId id="287" r:id="rId9"/>
    <p:sldId id="288" r:id="rId10"/>
    <p:sldId id="279" r:id="rId11"/>
    <p:sldId id="286" r:id="rId12"/>
    <p:sldId id="281" r:id="rId13"/>
    <p:sldId id="283" r:id="rId14"/>
    <p:sldId id="289" r:id="rId15"/>
    <p:sldId id="275" r:id="rId16"/>
  </p:sldIdLst>
  <p:sldSz cx="18288000" cy="10287000"/>
  <p:notesSz cx="6858000" cy="9144000"/>
  <p:embeddedFontLst>
    <p:embeddedFont>
      <p:font typeface="Aileron Regular Bold" panose="020B060402020202020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EB1"/>
    <a:srgbClr val="CC3300"/>
    <a:srgbClr val="FFFF99"/>
    <a:srgbClr val="E7B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C6BC91-C4B2-4FF5-8E0D-BBDB28BA687E}" type="datetimeFigureOut">
              <a:rPr lang="lt-LT" smtClean="0"/>
              <a:t>2020-03-19</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6DDFB-D3FD-486B-8A0C-0E0C2A37871E}" type="slidenum">
              <a:rPr lang="lt-LT" smtClean="0"/>
              <a:t>‹#›</a:t>
            </a:fld>
            <a:endParaRPr lang="lt-LT"/>
          </a:p>
        </p:txBody>
      </p:sp>
    </p:spTree>
    <p:extLst>
      <p:ext uri="{BB962C8B-B14F-4D97-AF65-F5344CB8AC3E}">
        <p14:creationId xmlns:p14="http://schemas.microsoft.com/office/powerpoint/2010/main" val="310796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6DDFB-D3FD-486B-8A0C-0E0C2A37871E}" type="slidenum">
              <a:rPr lang="lt-LT" smtClean="0"/>
              <a:t>1</a:t>
            </a:fld>
            <a:endParaRPr lang="lt-LT"/>
          </a:p>
        </p:txBody>
      </p:sp>
    </p:spTree>
    <p:extLst>
      <p:ext uri="{BB962C8B-B14F-4D97-AF65-F5344CB8AC3E}">
        <p14:creationId xmlns:p14="http://schemas.microsoft.com/office/powerpoint/2010/main" val="1761003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hyperlink" Target="https://www.youtube.com/watch?v=cVyz1hmIdwM" TargetMode="Externa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mazyliozurnalas.lt/2016/11/pavojai-musu-namuose/" TargetMode="External"/><Relationship Id="rId3" Type="http://schemas.openxmlformats.org/officeDocument/2006/relationships/hyperlink" Target="http://smlpc.lt/lt/neinfekciniu_ligu_profilaktika/suzalojimu_prevencija/vaiku_nukritimu_prevencija.html" TargetMode="External"/><Relationship Id="rId7" Type="http://schemas.openxmlformats.org/officeDocument/2006/relationships/hyperlink" Target="http://www.telsiurvsb.lt/naujienos/sveikata/1099-nudegimai-prie%C5%BEastys,-pirmoji-pagalba,-profilaktika" TargetMode="External"/><Relationship Id="rId2" Type="http://schemas.openxmlformats.org/officeDocument/2006/relationships/hyperlink" Target="file:///C:\Users\Specialistas\Downloads\vaiko-saugos-veiksm-planavimas.pdf" TargetMode="External"/><Relationship Id="rId1" Type="http://schemas.openxmlformats.org/officeDocument/2006/relationships/slideLayout" Target="../slideLayouts/slideLayout2.xml"/><Relationship Id="rId6" Type="http://schemas.openxmlformats.org/officeDocument/2006/relationships/hyperlink" Target="http://smlpc.lt/media/file/Skyriu_info/Sveikatos_mokymas/Patarimai/Patarimai%20(elgsena%20prie%20vandens).pdf" TargetMode="External"/><Relationship Id="rId5" Type="http://schemas.openxmlformats.org/officeDocument/2006/relationships/hyperlink" Target="https://www.ikimokyklinis.lt/index.php/biblioteka/vaiku-ugdymas/saugus-elgesys-metodines-rekomendacijos-ikimokyklinio-ugdymo-aukletojams-ir-priesmokyklinio-ugdymo-pedagogams/732" TargetMode="External"/><Relationship Id="rId4" Type="http://schemas.openxmlformats.org/officeDocument/2006/relationships/hyperlink" Target="https://www.smm.lt/uploads/documents/svietimas/ugdymo-programos/vidurinis-ugdymas/222_0603_PERZIURAI.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youtube.com/watch?v=9oOEnszd8O4"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B4AE"/>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3B3F8CA-243D-4D38-B9C9-08AF5CA32F2C}"/>
              </a:ext>
            </a:extLst>
          </p:cNvPr>
          <p:cNvSpPr>
            <a:spLocks noGrp="1"/>
          </p:cNvSpPr>
          <p:nvPr>
            <p:ph type="ctrTitle"/>
          </p:nvPr>
        </p:nvSpPr>
        <p:spPr>
          <a:xfrm>
            <a:off x="83820" y="2171700"/>
            <a:ext cx="8839200" cy="2327275"/>
          </a:xfrm>
        </p:spPr>
        <p:txBody>
          <a:bodyPr>
            <a:normAutofit fontScale="90000"/>
          </a:bodyPr>
          <a:lstStyle/>
          <a:p>
            <a:r>
              <a:rPr lang="lt-LT" sz="8800" spc="600" dirty="0">
                <a:solidFill>
                  <a:srgbClr val="5D6EB1"/>
                </a:solidFill>
                <a:latin typeface="Aileron Regular Bold" panose="020B0604020202020204" charset="-70"/>
                <a:ea typeface="+mn-ea"/>
                <a:cs typeface="Arial" panose="020B0604020202020204" pitchFamily="34" charset="0"/>
              </a:rPr>
              <a:t>Traumų ir susižalojimų prevencija namuose</a:t>
            </a:r>
            <a:br>
              <a:rPr lang="en-US" spc="600" dirty="0">
                <a:solidFill>
                  <a:srgbClr val="5D6EB1"/>
                </a:solidFill>
                <a:latin typeface="Aileron Regular Bold" panose="020B0604020202020204" charset="-70"/>
                <a:cs typeface="Arial" panose="020B0604020202020204" pitchFamily="34" charset="0"/>
              </a:rPr>
            </a:br>
            <a:endParaRPr lang="lt-LT" dirty="0"/>
          </a:p>
        </p:txBody>
      </p:sp>
      <p:sp>
        <p:nvSpPr>
          <p:cNvPr id="3" name="Antrinis pavadinimas 2">
            <a:extLst>
              <a:ext uri="{FF2B5EF4-FFF2-40B4-BE49-F238E27FC236}">
                <a16:creationId xmlns:a16="http://schemas.microsoft.com/office/drawing/2014/main" id="{DD70C117-3841-4EDF-A27D-611B7FFCBBD1}"/>
              </a:ext>
            </a:extLst>
          </p:cNvPr>
          <p:cNvSpPr>
            <a:spLocks noGrp="1"/>
          </p:cNvSpPr>
          <p:nvPr>
            <p:ph type="subTitle" idx="1"/>
          </p:nvPr>
        </p:nvSpPr>
        <p:spPr>
          <a:xfrm>
            <a:off x="0" y="8435340"/>
            <a:ext cx="8610600" cy="1752600"/>
          </a:xfrm>
        </p:spPr>
        <p:txBody>
          <a:bodyPr/>
          <a:lstStyle/>
          <a:p>
            <a:r>
              <a:rPr lang="en-US" sz="2400" spc="48" dirty="0">
                <a:solidFill>
                  <a:srgbClr val="5D6EB1"/>
                </a:solidFill>
                <a:latin typeface="Aileron Regular Bold"/>
              </a:rPr>
              <a:t>VILNIAUS MIESTO SAVIVALDYBĖS  VISUOMENĖS SVEIKATOS BIURAS</a:t>
            </a:r>
          </a:p>
          <a:p>
            <a:endParaRPr lang="lt-LT" dirty="0"/>
          </a:p>
        </p:txBody>
      </p:sp>
      <p:pic>
        <p:nvPicPr>
          <p:cNvPr id="4" name="Picture 3">
            <a:extLst>
              <a:ext uri="{FF2B5EF4-FFF2-40B4-BE49-F238E27FC236}">
                <a16:creationId xmlns:a16="http://schemas.microsoft.com/office/drawing/2014/main" id="{12E61E4A-8393-48FB-9AC8-016369DB494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1920" r="1920" b="5187"/>
          <a:stretch/>
        </p:blipFill>
        <p:spPr>
          <a:xfrm>
            <a:off x="8527023" y="297180"/>
            <a:ext cx="9677157" cy="9692640"/>
          </a:xfrm>
          <a:prstGeom prst="snip2DiagRect">
            <a:avLst/>
          </a:prstGeom>
          <a:solidFill>
            <a:srgbClr val="FFFFFF">
              <a:shade val="85000"/>
            </a:srgbClr>
          </a:solidFill>
          <a:ln w="88900" cap="sq">
            <a:solidFill>
              <a:schemeClr val="accent4">
                <a:lumMod val="60000"/>
                <a:lumOff val="40000"/>
              </a:schemeClr>
            </a:solidFill>
            <a:miter lim="800000"/>
          </a:ln>
          <a:effectLst>
            <a:glow rad="101600">
              <a:schemeClr val="accent2">
                <a:satMod val="175000"/>
                <a:alpha val="4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4630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01693"/>
            <a:ext cx="18288000" cy="1785307"/>
          </a:xfrm>
          <a:prstGeom prst="rect">
            <a:avLst/>
          </a:prstGeom>
          <a:solidFill>
            <a:srgbClr val="CC3300"/>
          </a:solidFill>
        </p:spPr>
      </p:sp>
      <p:sp>
        <p:nvSpPr>
          <p:cNvPr id="9" name="Pavadinimas 8">
            <a:extLst>
              <a:ext uri="{FF2B5EF4-FFF2-40B4-BE49-F238E27FC236}">
                <a16:creationId xmlns:a16="http://schemas.microsoft.com/office/drawing/2014/main" id="{92D5BBA7-FC9D-465E-A200-33C150DC044A}"/>
              </a:ext>
            </a:extLst>
          </p:cNvPr>
          <p:cNvSpPr>
            <a:spLocks noGrp="1"/>
          </p:cNvSpPr>
          <p:nvPr>
            <p:ph type="title"/>
          </p:nvPr>
        </p:nvSpPr>
        <p:spPr>
          <a:xfrm>
            <a:off x="2286000" y="710570"/>
            <a:ext cx="4078829" cy="1143000"/>
          </a:xfrm>
          <a:ln>
            <a:solidFill>
              <a:srgbClr val="CC3300"/>
            </a:solidFill>
          </a:ln>
        </p:spPr>
        <p:style>
          <a:lnRef idx="2">
            <a:schemeClr val="accent2"/>
          </a:lnRef>
          <a:fillRef idx="1">
            <a:schemeClr val="lt1"/>
          </a:fillRef>
          <a:effectRef idx="0">
            <a:schemeClr val="accent2"/>
          </a:effectRef>
          <a:fontRef idx="minor">
            <a:schemeClr val="dk1"/>
          </a:fontRef>
        </p:style>
        <p:txBody>
          <a:bodyPr>
            <a:normAutofit/>
          </a:bodyPr>
          <a:lstStyle/>
          <a:p>
            <a:r>
              <a:rPr lang="lt-LT" sz="4000" dirty="0">
                <a:ln w="0"/>
                <a:solidFill>
                  <a:srgbClr val="CC3300"/>
                </a:solidFill>
                <a:effectLst>
                  <a:outerShdw blurRad="38100" dist="19050" dir="2700000" algn="tl" rotWithShape="0">
                    <a:schemeClr val="dk1">
                      <a:alpha val="40000"/>
                    </a:schemeClr>
                  </a:outerShdw>
                </a:effectLst>
                <a:latin typeface="Aileron Regular Bold" panose="020B0604020202020204" charset="-70"/>
                <a:ea typeface="+mn-ea"/>
                <a:cs typeface="Arial" panose="020B0604020202020204" pitchFamily="34" charset="0"/>
              </a:rPr>
              <a:t>SKENDIMAI</a:t>
            </a:r>
          </a:p>
        </p:txBody>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596671" y="2793285"/>
            <a:ext cx="6190115" cy="4525963"/>
          </a:xfrm>
        </p:spPr>
        <p:txBody>
          <a:bodyPr/>
          <a:lstStyle/>
          <a:p>
            <a:r>
              <a:rPr lang="lt-LT" sz="2400" dirty="0">
                <a:solidFill>
                  <a:srgbClr val="5D6EB1"/>
                </a:solidFill>
                <a:latin typeface="Aileron Regular Bold" panose="020B0604020202020204" charset="0"/>
              </a:rPr>
              <a:t>Vaikai iki 5 metų amžiaus skęsta tyliai, nes panėrę į vandenį jie nesuvokia, kas vyksta. Jiems nuskęsti užtenka kelių sekundžių, todėl mažamečių skendimų rizika yra itin didelė</a:t>
            </a:r>
            <a:r>
              <a:rPr lang="en-US" sz="2400" dirty="0">
                <a:solidFill>
                  <a:srgbClr val="5D6EB1"/>
                </a:solidFill>
                <a:latin typeface="Aileron Regular Bold" panose="020B0604020202020204" charset="0"/>
              </a:rPr>
              <a:t>.</a:t>
            </a:r>
            <a:endParaRPr lang="lt-LT" sz="2400" dirty="0">
              <a:solidFill>
                <a:srgbClr val="5D6EB1"/>
              </a:solidFill>
              <a:latin typeface="Aileron Regular Bold" panose="020B0604020202020204" charset="0"/>
            </a:endParaRPr>
          </a:p>
          <a:p>
            <a:r>
              <a:rPr lang="en-US" sz="2400" dirty="0">
                <a:solidFill>
                  <a:srgbClr val="5D6EB1"/>
                </a:solidFill>
                <a:latin typeface="Aileron Regular Bold" panose="020B0604020202020204" charset="0"/>
              </a:rPr>
              <a:t>V</a:t>
            </a:r>
            <a:r>
              <a:rPr lang="lt-LT" sz="2400" dirty="0">
                <a:solidFill>
                  <a:srgbClr val="5D6EB1"/>
                </a:solidFill>
                <a:latin typeface="Aileron Regular Bold" panose="020B0604020202020204" charset="0"/>
              </a:rPr>
              <a:t>aikams iki 5 metų amžiaus rekomenduojama dėvėti specialias liemenes, turinčias galvos atramas. Pripučiami ratai, rankovės yra tik žaislai, o ne gelbėjimosi priemonė</a:t>
            </a:r>
            <a:r>
              <a:rPr lang="en-US" sz="2400" dirty="0">
                <a:solidFill>
                  <a:srgbClr val="5D6EB1"/>
                </a:solidFill>
                <a:latin typeface="Aileron Regular Bold" panose="020B0604020202020204" charset="0"/>
              </a:rPr>
              <a:t>.</a:t>
            </a:r>
            <a:endParaRPr lang="lt-LT" sz="2400" spc="48" dirty="0">
              <a:solidFill>
                <a:srgbClr val="5D6EB1"/>
              </a:solidFill>
              <a:latin typeface="Aileron Regular Bold" panose="020B0604020202020204" charset="0"/>
            </a:endParaRPr>
          </a:p>
        </p:txBody>
      </p:sp>
      <p:pic>
        <p:nvPicPr>
          <p:cNvPr id="3" name="Picture 2">
            <a:extLst>
              <a:ext uri="{FF2B5EF4-FFF2-40B4-BE49-F238E27FC236}">
                <a16:creationId xmlns:a16="http://schemas.microsoft.com/office/drawing/2014/main" id="{BB7CDEAD-3092-44A6-8DCC-0BA6DE078C46}"/>
              </a:ext>
            </a:extLst>
          </p:cNvPr>
          <p:cNvPicPr>
            <a:picLocks noChangeAspect="1"/>
          </p:cNvPicPr>
          <p:nvPr/>
        </p:nvPicPr>
        <p:blipFill>
          <a:blip r:embed="rId2"/>
          <a:stretch>
            <a:fillRect/>
          </a:stretch>
        </p:blipFill>
        <p:spPr>
          <a:xfrm>
            <a:off x="11501213" y="-171502"/>
            <a:ext cx="6802027" cy="4525964"/>
          </a:xfrm>
          <a:prstGeom prst="rect">
            <a:avLst/>
          </a:prstGeom>
          <a:ln>
            <a:noFill/>
          </a:ln>
          <a:effectLst>
            <a:softEdge rad="112500"/>
          </a:effectLst>
        </p:spPr>
      </p:pic>
      <p:pic>
        <p:nvPicPr>
          <p:cNvPr id="4" name="Picture 3">
            <a:extLst>
              <a:ext uri="{FF2B5EF4-FFF2-40B4-BE49-F238E27FC236}">
                <a16:creationId xmlns:a16="http://schemas.microsoft.com/office/drawing/2014/main" id="{B156B2BF-F8A1-4476-8C7A-FCA4617A628C}"/>
              </a:ext>
            </a:extLst>
          </p:cNvPr>
          <p:cNvPicPr>
            <a:picLocks noChangeAspect="1"/>
          </p:cNvPicPr>
          <p:nvPr/>
        </p:nvPicPr>
        <p:blipFill>
          <a:blip r:embed="rId3"/>
          <a:stretch>
            <a:fillRect/>
          </a:stretch>
        </p:blipFill>
        <p:spPr>
          <a:xfrm>
            <a:off x="15240" y="40641"/>
            <a:ext cx="2539589" cy="2207260"/>
          </a:xfrm>
          <a:prstGeom prst="rect">
            <a:avLst/>
          </a:prstGeom>
        </p:spPr>
      </p:pic>
      <p:pic>
        <p:nvPicPr>
          <p:cNvPr id="7" name="Picture 6">
            <a:extLst>
              <a:ext uri="{FF2B5EF4-FFF2-40B4-BE49-F238E27FC236}">
                <a16:creationId xmlns:a16="http://schemas.microsoft.com/office/drawing/2014/main" id="{8DFEE9C7-89DD-417F-85E1-E87623F41C84}"/>
              </a:ext>
            </a:extLst>
          </p:cNvPr>
          <p:cNvPicPr>
            <a:picLocks noChangeAspect="1"/>
          </p:cNvPicPr>
          <p:nvPr/>
        </p:nvPicPr>
        <p:blipFill>
          <a:blip r:embed="rId4"/>
          <a:stretch>
            <a:fillRect/>
          </a:stretch>
        </p:blipFill>
        <p:spPr>
          <a:xfrm>
            <a:off x="11501213" y="4695094"/>
            <a:ext cx="6771547" cy="3814220"/>
          </a:xfrm>
          <a:prstGeom prst="rect">
            <a:avLst/>
          </a:prstGeom>
          <a:ln>
            <a:noFill/>
          </a:ln>
          <a:effectLst>
            <a:softEdge rad="112500"/>
          </a:effectLst>
        </p:spPr>
      </p:pic>
      <p:pic>
        <p:nvPicPr>
          <p:cNvPr id="8" name="Picture 7">
            <a:extLst>
              <a:ext uri="{FF2B5EF4-FFF2-40B4-BE49-F238E27FC236}">
                <a16:creationId xmlns:a16="http://schemas.microsoft.com/office/drawing/2014/main" id="{28AD23B2-DB4C-4E1E-8E10-A9CD7C8A50EF}"/>
              </a:ext>
            </a:extLst>
          </p:cNvPr>
          <p:cNvPicPr>
            <a:picLocks noChangeAspect="1"/>
          </p:cNvPicPr>
          <p:nvPr/>
        </p:nvPicPr>
        <p:blipFill>
          <a:blip r:embed="rId5"/>
          <a:stretch>
            <a:fillRect/>
          </a:stretch>
        </p:blipFill>
        <p:spPr>
          <a:xfrm>
            <a:off x="6898593" y="362202"/>
            <a:ext cx="4490813" cy="4024136"/>
          </a:xfrm>
          <a:prstGeom prst="rect">
            <a:avLst/>
          </a:prstGeom>
          <a:ln>
            <a:noFill/>
          </a:ln>
          <a:effectLst>
            <a:softEdge rad="112500"/>
          </a:effectLst>
        </p:spPr>
      </p:pic>
    </p:spTree>
    <p:extLst>
      <p:ext uri="{BB962C8B-B14F-4D97-AF65-F5344CB8AC3E}">
        <p14:creationId xmlns:p14="http://schemas.microsoft.com/office/powerpoint/2010/main" val="361466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01693"/>
            <a:ext cx="18288000" cy="1785307"/>
          </a:xfrm>
          <a:prstGeom prst="rect">
            <a:avLst/>
          </a:prstGeom>
          <a:solidFill>
            <a:srgbClr val="CC3300"/>
          </a:solidFill>
        </p:spPr>
      </p:sp>
      <p:pic>
        <p:nvPicPr>
          <p:cNvPr id="3" name="Picture 2">
            <a:extLst>
              <a:ext uri="{FF2B5EF4-FFF2-40B4-BE49-F238E27FC236}">
                <a16:creationId xmlns:a16="http://schemas.microsoft.com/office/drawing/2014/main" id="{DD02C11F-8AA6-416F-9862-205335BD09B8}"/>
              </a:ext>
            </a:extLst>
          </p:cNvPr>
          <p:cNvPicPr>
            <a:picLocks noChangeAspect="1"/>
          </p:cNvPicPr>
          <p:nvPr/>
        </p:nvPicPr>
        <p:blipFill rotWithShape="1">
          <a:blip r:embed="rId2"/>
          <a:srcRect b="8585"/>
          <a:stretch/>
        </p:blipFill>
        <p:spPr>
          <a:xfrm>
            <a:off x="11987469" y="-22860"/>
            <a:ext cx="6300531" cy="4135123"/>
          </a:xfrm>
          <a:prstGeom prst="rect">
            <a:avLst/>
          </a:prstGeom>
        </p:spPr>
      </p:pic>
      <p:pic>
        <p:nvPicPr>
          <p:cNvPr id="7" name="Picture 6">
            <a:extLst>
              <a:ext uri="{FF2B5EF4-FFF2-40B4-BE49-F238E27FC236}">
                <a16:creationId xmlns:a16="http://schemas.microsoft.com/office/drawing/2014/main" id="{C8F986DF-672F-4043-B3BB-66F2921496AE}"/>
              </a:ext>
            </a:extLst>
          </p:cNvPr>
          <p:cNvPicPr>
            <a:picLocks noChangeAspect="1"/>
          </p:cNvPicPr>
          <p:nvPr/>
        </p:nvPicPr>
        <p:blipFill>
          <a:blip r:embed="rId3"/>
          <a:stretch>
            <a:fillRect/>
          </a:stretch>
        </p:blipFill>
        <p:spPr>
          <a:xfrm>
            <a:off x="0" y="0"/>
            <a:ext cx="2536156" cy="2206943"/>
          </a:xfrm>
          <a:prstGeom prst="rect">
            <a:avLst/>
          </a:prstGeom>
        </p:spPr>
      </p:pic>
      <p:sp>
        <p:nvSpPr>
          <p:cNvPr id="11" name="Pavadinimas 8">
            <a:extLst>
              <a:ext uri="{FF2B5EF4-FFF2-40B4-BE49-F238E27FC236}">
                <a16:creationId xmlns:a16="http://schemas.microsoft.com/office/drawing/2014/main" id="{27790359-29F9-4FB3-8E72-F8833B98F243}"/>
              </a:ext>
            </a:extLst>
          </p:cNvPr>
          <p:cNvSpPr>
            <a:spLocks noGrp="1"/>
          </p:cNvSpPr>
          <p:nvPr>
            <p:ph type="title"/>
          </p:nvPr>
        </p:nvSpPr>
        <p:spPr>
          <a:xfrm>
            <a:off x="2325541" y="531971"/>
            <a:ext cx="4078829" cy="1143000"/>
          </a:xfrm>
          <a:ln>
            <a:solidFill>
              <a:srgbClr val="CC3300"/>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lt-LT" sz="4000" dirty="0">
                <a:ln w="0"/>
                <a:solidFill>
                  <a:srgbClr val="CC3300"/>
                </a:solidFill>
                <a:effectLst>
                  <a:outerShdw blurRad="38100" dist="19050" dir="2700000" algn="tl" rotWithShape="0">
                    <a:schemeClr val="dk1">
                      <a:alpha val="40000"/>
                    </a:schemeClr>
                  </a:outerShdw>
                </a:effectLst>
                <a:latin typeface="Aileron Regular Bold" panose="020B0604020202020204" charset="-70"/>
                <a:ea typeface="+mn-ea"/>
                <a:cs typeface="Arial" panose="020B0604020202020204" pitchFamily="34" charset="0"/>
              </a:rPr>
              <a:t>SKENDIMŲ PREVENCIJA</a:t>
            </a:r>
          </a:p>
        </p:txBody>
      </p:sp>
      <p:pic>
        <p:nvPicPr>
          <p:cNvPr id="8" name="Picture 7">
            <a:extLst>
              <a:ext uri="{FF2B5EF4-FFF2-40B4-BE49-F238E27FC236}">
                <a16:creationId xmlns:a16="http://schemas.microsoft.com/office/drawing/2014/main" id="{64E3C804-D806-406C-B8AE-E7D8BF675B8C}"/>
              </a:ext>
            </a:extLst>
          </p:cNvPr>
          <p:cNvPicPr>
            <a:picLocks noChangeAspect="1"/>
          </p:cNvPicPr>
          <p:nvPr/>
        </p:nvPicPr>
        <p:blipFill rotWithShape="1">
          <a:blip r:embed="rId4"/>
          <a:srcRect b="16314"/>
          <a:stretch/>
        </p:blipFill>
        <p:spPr>
          <a:xfrm>
            <a:off x="4038600" y="5747692"/>
            <a:ext cx="8492178" cy="2754001"/>
          </a:xfrm>
          <a:prstGeom prst="rect">
            <a:avLst/>
          </a:prstGeom>
        </p:spPr>
      </p:pic>
      <p:pic>
        <p:nvPicPr>
          <p:cNvPr id="13" name="Picture 12">
            <a:extLst>
              <a:ext uri="{FF2B5EF4-FFF2-40B4-BE49-F238E27FC236}">
                <a16:creationId xmlns:a16="http://schemas.microsoft.com/office/drawing/2014/main" id="{1F6EFC2E-C199-46A4-B7C4-E98627DB1A67}"/>
              </a:ext>
            </a:extLst>
          </p:cNvPr>
          <p:cNvPicPr>
            <a:picLocks noChangeAspect="1"/>
          </p:cNvPicPr>
          <p:nvPr/>
        </p:nvPicPr>
        <p:blipFill>
          <a:blip r:embed="rId5"/>
          <a:stretch>
            <a:fillRect/>
          </a:stretch>
        </p:blipFill>
        <p:spPr>
          <a:xfrm>
            <a:off x="13868400" y="4066853"/>
            <a:ext cx="4434840" cy="4434840"/>
          </a:xfrm>
          <a:prstGeom prst="rect">
            <a:avLst/>
          </a:prstGeom>
        </p:spPr>
      </p:pic>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236220" y="2825350"/>
            <a:ext cx="12039600" cy="4525963"/>
          </a:xfrm>
        </p:spPr>
        <p:txBody>
          <a:bodyPr/>
          <a:lstStyle/>
          <a:p>
            <a:r>
              <a:rPr lang="lt-LT" sz="2400" spc="48" dirty="0">
                <a:solidFill>
                  <a:srgbClr val="5D6EB1"/>
                </a:solidFill>
                <a:latin typeface="Aileron Regular Bold"/>
              </a:rPr>
              <a:t>Vonioje visada prižiūrėkite vaiką</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Specifinės plaukimo priemonės</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Aptverkite prie namų esančius atvirus vandens telkinius ir baseinus iš visų pusių ne mažesne nei 120 cm tvora su rakinamais ar kitaip tvirtai uždaromais ir vaikams neatidaromais varteliais</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Vandens saugos mokymai, įskaitant plaukimo pamokas vyresniems vaikams</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dirty="0">
                <a:solidFill>
                  <a:srgbClr val="5D6EB1"/>
                </a:solidFill>
                <a:latin typeface="Aileron Regular Bold" panose="020B0604020202020204" charset="0"/>
              </a:rPr>
              <a:t>Paaiškinkite</a:t>
            </a:r>
            <a:r>
              <a:rPr lang="en-US" sz="2400" dirty="0">
                <a:solidFill>
                  <a:srgbClr val="5D6EB1"/>
                </a:solidFill>
                <a:latin typeface="Aileron Regular Bold" panose="020B0604020202020204" charset="0"/>
              </a:rPr>
              <a:t> </a:t>
            </a:r>
            <a:r>
              <a:rPr lang="lt-LT" sz="2400" dirty="0">
                <a:solidFill>
                  <a:srgbClr val="5D6EB1"/>
                </a:solidFill>
                <a:latin typeface="Aileron Regular Bold" panose="020B0604020202020204" charset="0"/>
              </a:rPr>
              <a:t>vaikams</a:t>
            </a:r>
            <a:r>
              <a:rPr lang="en-US" sz="2400" dirty="0">
                <a:solidFill>
                  <a:srgbClr val="5D6EB1"/>
                </a:solidFill>
                <a:latin typeface="Aileron Regular Bold" panose="020B0604020202020204" charset="0"/>
              </a:rPr>
              <a:t> </a:t>
            </a:r>
            <a:r>
              <a:rPr lang="lt-LT" sz="2400" dirty="0">
                <a:solidFill>
                  <a:srgbClr val="5D6EB1"/>
                </a:solidFill>
                <a:latin typeface="Aileron Regular Bold" panose="020B0604020202020204" charset="0"/>
              </a:rPr>
              <a:t>saugaus elgesio vandenyje taisykles</a:t>
            </a:r>
            <a:r>
              <a:rPr lang="en-US" sz="2400" dirty="0">
                <a:solidFill>
                  <a:srgbClr val="5D6EB1"/>
                </a:solidFill>
                <a:latin typeface="Aileron Regular Bold" panose="020B0604020202020204" charset="0"/>
              </a:rPr>
              <a:t>.</a:t>
            </a:r>
            <a:endParaRPr lang="lt-LT" sz="2400" spc="48" dirty="0">
              <a:solidFill>
                <a:srgbClr val="5D6EB1"/>
              </a:solidFill>
              <a:latin typeface="Aileron Regular Bold" panose="020B0604020202020204" charset="0"/>
            </a:endParaRPr>
          </a:p>
        </p:txBody>
      </p:sp>
    </p:spTree>
    <p:extLst>
      <p:ext uri="{BB962C8B-B14F-4D97-AF65-F5344CB8AC3E}">
        <p14:creationId xmlns:p14="http://schemas.microsoft.com/office/powerpoint/2010/main" val="1025082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 y="8476011"/>
            <a:ext cx="18288000" cy="1785307"/>
          </a:xfrm>
          <a:prstGeom prst="rect">
            <a:avLst/>
          </a:prstGeom>
        </p:spPr>
        <p:style>
          <a:lnRef idx="2">
            <a:schemeClr val="dk1">
              <a:shade val="50000"/>
            </a:schemeClr>
          </a:lnRef>
          <a:fillRef idx="1">
            <a:schemeClr val="dk1"/>
          </a:fillRef>
          <a:effectRef idx="0">
            <a:schemeClr val="dk1"/>
          </a:effectRef>
          <a:fontRef idx="minor">
            <a:schemeClr val="lt1"/>
          </a:fontRef>
        </p:style>
      </p:sp>
      <p:sp>
        <p:nvSpPr>
          <p:cNvPr id="9" name="Pavadinimas 8">
            <a:extLst>
              <a:ext uri="{FF2B5EF4-FFF2-40B4-BE49-F238E27FC236}">
                <a16:creationId xmlns:a16="http://schemas.microsoft.com/office/drawing/2014/main" id="{92D5BBA7-FC9D-465E-A200-33C150DC044A}"/>
              </a:ext>
            </a:extLst>
          </p:cNvPr>
          <p:cNvSpPr>
            <a:spLocks noGrp="1"/>
          </p:cNvSpPr>
          <p:nvPr>
            <p:ph type="title"/>
          </p:nvPr>
        </p:nvSpPr>
        <p:spPr>
          <a:xfrm>
            <a:off x="2586935" y="544959"/>
            <a:ext cx="5715000" cy="1143000"/>
          </a:xfrm>
          <a:solidFill>
            <a:srgbClr val="FFFF99"/>
          </a:solidFill>
        </p:spPr>
        <p:style>
          <a:lnRef idx="2">
            <a:schemeClr val="dk1"/>
          </a:lnRef>
          <a:fillRef idx="1">
            <a:schemeClr val="lt1"/>
          </a:fillRef>
          <a:effectRef idx="0">
            <a:schemeClr val="dk1"/>
          </a:effectRef>
          <a:fontRef idx="minor">
            <a:schemeClr val="dk1"/>
          </a:fontRef>
        </p:style>
        <p:txBody>
          <a:bodyPr>
            <a:noAutofit/>
          </a:bodyPr>
          <a:lstStyle/>
          <a:p>
            <a:r>
              <a:rPr lang="lt-LT" sz="4000" b="1" dirty="0">
                <a:ln w="0"/>
                <a:solidFill>
                  <a:schemeClr val="tx1"/>
                </a:solidFill>
                <a:latin typeface="+mj-lt"/>
                <a:ea typeface="+mn-ea"/>
                <a:cs typeface="Arial" panose="020B0604020202020204" pitchFamily="34" charset="0"/>
              </a:rPr>
              <a:t>KITI NELAIMINGI ATSITIKIMAI NAMUOSE</a:t>
            </a:r>
          </a:p>
        </p:txBody>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30480" y="2821289"/>
            <a:ext cx="8229600" cy="5837094"/>
          </a:xfrm>
        </p:spPr>
        <p:txBody>
          <a:bodyPr>
            <a:normAutofit/>
          </a:bodyPr>
          <a:lstStyle/>
          <a:p>
            <a:r>
              <a:rPr lang="lt-LT" sz="2400" spc="48" dirty="0">
                <a:solidFill>
                  <a:srgbClr val="5D6EB1"/>
                </a:solidFill>
                <a:latin typeface="Aileron Regular Bold"/>
              </a:rPr>
              <a:t>Kritimai</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Mažiems vaikams labai įdomu pasižiūrėti, kas vyksta už lango, taigi jie drąsiai lipa ant palangės</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Aštrūs įrankiai, netinkami pagal amžių žaislai</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Elektros lizdai ir prietaisai. Vaikams labai įdomu į lizdo skylutes įkišti virbalą ar dar kažką, kas ten gali įlįsti</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Svetimkūniai. Vaikai viską, kas telpa, gali įsikišti į burną, taip pat nosį ar ausį</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Gyvūnų įkandimai</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Durys. Pavojingos yra kambarių durys su stiklais, ypač tos, kuriose yra net keli mažesni stiklai, o vienas didelis</a:t>
            </a:r>
            <a:r>
              <a:rPr lang="en-US" sz="2400" spc="48" dirty="0">
                <a:solidFill>
                  <a:srgbClr val="5D6EB1"/>
                </a:solidFill>
                <a:latin typeface="Aileron Regular Bold"/>
              </a:rPr>
              <a:t>.</a:t>
            </a:r>
            <a:endParaRPr lang="lt-LT" sz="2400" spc="48" dirty="0">
              <a:solidFill>
                <a:srgbClr val="5D6EB1"/>
              </a:solidFill>
              <a:latin typeface="Aileron Regular Bold"/>
            </a:endParaRPr>
          </a:p>
          <a:p>
            <a:endParaRPr lang="lt-LT" sz="2400" spc="48" dirty="0">
              <a:solidFill>
                <a:srgbClr val="5D6EB1"/>
              </a:solidFill>
              <a:latin typeface="Aileron Regular Bold"/>
            </a:endParaRPr>
          </a:p>
        </p:txBody>
      </p:sp>
      <p:pic>
        <p:nvPicPr>
          <p:cNvPr id="4" name="Picture 3">
            <a:extLst>
              <a:ext uri="{FF2B5EF4-FFF2-40B4-BE49-F238E27FC236}">
                <a16:creationId xmlns:a16="http://schemas.microsoft.com/office/drawing/2014/main" id="{33A65828-6069-4383-A27E-1DFE2910FA07}"/>
              </a:ext>
            </a:extLst>
          </p:cNvPr>
          <p:cNvPicPr>
            <a:picLocks noChangeAspect="1"/>
          </p:cNvPicPr>
          <p:nvPr/>
        </p:nvPicPr>
        <p:blipFill>
          <a:blip r:embed="rId2"/>
          <a:stretch>
            <a:fillRect/>
          </a:stretch>
        </p:blipFill>
        <p:spPr>
          <a:xfrm>
            <a:off x="13716000" y="25682"/>
            <a:ext cx="4419983" cy="2603218"/>
          </a:xfrm>
          <a:prstGeom prst="rect">
            <a:avLst/>
          </a:prstGeom>
        </p:spPr>
      </p:pic>
      <p:pic>
        <p:nvPicPr>
          <p:cNvPr id="5" name="Picture 4">
            <a:extLst>
              <a:ext uri="{FF2B5EF4-FFF2-40B4-BE49-F238E27FC236}">
                <a16:creationId xmlns:a16="http://schemas.microsoft.com/office/drawing/2014/main" id="{83F562EA-110C-4030-9008-100D6BB240F8}"/>
              </a:ext>
            </a:extLst>
          </p:cNvPr>
          <p:cNvPicPr>
            <a:picLocks noChangeAspect="1"/>
          </p:cNvPicPr>
          <p:nvPr/>
        </p:nvPicPr>
        <p:blipFill>
          <a:blip r:embed="rId3"/>
          <a:stretch>
            <a:fillRect/>
          </a:stretch>
        </p:blipFill>
        <p:spPr>
          <a:xfrm>
            <a:off x="14225433" y="4181470"/>
            <a:ext cx="3887123" cy="4053102"/>
          </a:xfrm>
          <a:prstGeom prst="rect">
            <a:avLst/>
          </a:prstGeom>
        </p:spPr>
      </p:pic>
      <p:pic>
        <p:nvPicPr>
          <p:cNvPr id="7" name="Picture 6">
            <a:extLst>
              <a:ext uri="{FF2B5EF4-FFF2-40B4-BE49-F238E27FC236}">
                <a16:creationId xmlns:a16="http://schemas.microsoft.com/office/drawing/2014/main" id="{2BA72049-E191-4F6E-A991-C10E1F87EDE6}"/>
              </a:ext>
            </a:extLst>
          </p:cNvPr>
          <p:cNvPicPr>
            <a:picLocks noChangeAspect="1"/>
          </p:cNvPicPr>
          <p:nvPr/>
        </p:nvPicPr>
        <p:blipFill>
          <a:blip r:embed="rId4"/>
          <a:stretch>
            <a:fillRect/>
          </a:stretch>
        </p:blipFill>
        <p:spPr>
          <a:xfrm>
            <a:off x="8033822" y="2085037"/>
            <a:ext cx="2667000" cy="2667000"/>
          </a:xfrm>
          <a:prstGeom prst="rect">
            <a:avLst/>
          </a:prstGeom>
        </p:spPr>
      </p:pic>
      <p:pic>
        <p:nvPicPr>
          <p:cNvPr id="8" name="Picture 7">
            <a:extLst>
              <a:ext uri="{FF2B5EF4-FFF2-40B4-BE49-F238E27FC236}">
                <a16:creationId xmlns:a16="http://schemas.microsoft.com/office/drawing/2014/main" id="{0BD44529-CAA3-4DCA-819A-8BA8AA9827FE}"/>
              </a:ext>
            </a:extLst>
          </p:cNvPr>
          <p:cNvPicPr>
            <a:picLocks noChangeAspect="1"/>
          </p:cNvPicPr>
          <p:nvPr/>
        </p:nvPicPr>
        <p:blipFill>
          <a:blip r:embed="rId5"/>
          <a:stretch>
            <a:fillRect/>
          </a:stretch>
        </p:blipFill>
        <p:spPr>
          <a:xfrm>
            <a:off x="9509377" y="5034593"/>
            <a:ext cx="3993646" cy="3467100"/>
          </a:xfrm>
          <a:prstGeom prst="rect">
            <a:avLst/>
          </a:prstGeom>
        </p:spPr>
      </p:pic>
      <p:pic>
        <p:nvPicPr>
          <p:cNvPr id="15" name="Picture 14">
            <a:extLst>
              <a:ext uri="{FF2B5EF4-FFF2-40B4-BE49-F238E27FC236}">
                <a16:creationId xmlns:a16="http://schemas.microsoft.com/office/drawing/2014/main" id="{26FB497C-FA42-438E-9E0F-BBF0AD5739DB}"/>
              </a:ext>
            </a:extLst>
          </p:cNvPr>
          <p:cNvPicPr>
            <a:picLocks noChangeAspect="1"/>
          </p:cNvPicPr>
          <p:nvPr/>
        </p:nvPicPr>
        <p:blipFill>
          <a:blip r:embed="rId6"/>
          <a:stretch>
            <a:fillRect/>
          </a:stretch>
        </p:blipFill>
        <p:spPr>
          <a:xfrm>
            <a:off x="0" y="0"/>
            <a:ext cx="2617415" cy="2298418"/>
          </a:xfrm>
          <a:prstGeom prst="rect">
            <a:avLst/>
          </a:prstGeom>
        </p:spPr>
      </p:pic>
      <p:pic>
        <p:nvPicPr>
          <p:cNvPr id="16" name="Picture 15">
            <a:extLst>
              <a:ext uri="{FF2B5EF4-FFF2-40B4-BE49-F238E27FC236}">
                <a16:creationId xmlns:a16="http://schemas.microsoft.com/office/drawing/2014/main" id="{92B06C77-8FA5-4622-BE84-C75B299E14BF}"/>
              </a:ext>
            </a:extLst>
          </p:cNvPr>
          <p:cNvPicPr>
            <a:picLocks noChangeAspect="1"/>
          </p:cNvPicPr>
          <p:nvPr/>
        </p:nvPicPr>
        <p:blipFill>
          <a:blip r:embed="rId7"/>
          <a:stretch>
            <a:fillRect/>
          </a:stretch>
        </p:blipFill>
        <p:spPr>
          <a:xfrm>
            <a:off x="10639679" y="56704"/>
            <a:ext cx="3147626" cy="3815520"/>
          </a:xfrm>
          <a:prstGeom prst="rect">
            <a:avLst/>
          </a:prstGeom>
          <a:ln>
            <a:noFill/>
          </a:ln>
          <a:effectLst>
            <a:softEdge rad="112500"/>
          </a:effectLst>
        </p:spPr>
      </p:pic>
    </p:spTree>
    <p:extLst>
      <p:ext uri="{BB962C8B-B14F-4D97-AF65-F5344CB8AC3E}">
        <p14:creationId xmlns:p14="http://schemas.microsoft.com/office/powerpoint/2010/main" val="2995585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 y="8501693"/>
            <a:ext cx="18288000" cy="1785307"/>
          </a:xfrm>
          <a:prstGeom prst="rect">
            <a:avLst/>
          </a:prstGeom>
        </p:spPr>
        <p:style>
          <a:lnRef idx="2">
            <a:schemeClr val="dk1">
              <a:shade val="50000"/>
            </a:schemeClr>
          </a:lnRef>
          <a:fillRef idx="1">
            <a:schemeClr val="dk1"/>
          </a:fillRef>
          <a:effectRef idx="0">
            <a:schemeClr val="dk1"/>
          </a:effectRef>
          <a:fontRef idx="minor">
            <a:schemeClr val="lt1"/>
          </a:fontRef>
        </p:style>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380999" y="2476500"/>
            <a:ext cx="11610897" cy="5715000"/>
          </a:xfrm>
        </p:spPr>
        <p:txBody>
          <a:bodyPr>
            <a:normAutofit fontScale="92500" lnSpcReduction="10000"/>
          </a:bodyPr>
          <a:lstStyle/>
          <a:p>
            <a:pPr marL="285750" lvl="0" indent="-285750">
              <a:spcBef>
                <a:spcPts val="0"/>
              </a:spcBef>
            </a:pPr>
            <a:r>
              <a:rPr lang="lt-LT" dirty="0">
                <a:solidFill>
                  <a:srgbClr val="5D6EB1"/>
                </a:solidFill>
                <a:latin typeface="Aileron Regular Bold" panose="020B0604020202020204" charset="0"/>
              </a:rPr>
              <a:t>Vaikų traumų namuose skaičių mažina ir vaiko saugą namuose didina saugios vaiko aplinkos sukūrimas, rizikos pašalinimas, tėvų švietimas, saugios įrangos naudojimas, visų lygių įtraukimas į profilaktinį darbą, kompleksinių, visapusiškų prevencinių programų diegimas ir be abejo vaikų priežiūra.</a:t>
            </a:r>
          </a:p>
          <a:p>
            <a:pPr marL="285750" lvl="0" indent="-285750">
              <a:spcBef>
                <a:spcPts val="0"/>
              </a:spcBef>
            </a:pPr>
            <a:r>
              <a:rPr lang="lt-LT" dirty="0">
                <a:solidFill>
                  <a:srgbClr val="5D6EB1"/>
                </a:solidFill>
                <a:latin typeface="Aileron Regular Bold" panose="020B0604020202020204" charset="0"/>
              </a:rPr>
              <a:t>Būste, kuriame auga mažametis vaikas, rekomenduojama naudoti specialias saugos priemones: langų fiksatorius, durų blokatorius, elektros lizdus uždengiančius kištukus, aštrius baldų kampus izoliuojančius dangtelius (atkampius), apsauginį kraštą viryklei, užrakinamą vaistinėlę arba vaistų spinteles kabinti ne žemiau 1,5 metro aukštyje, apsaugines laiptų tvoreles arba židinio groteles, įrengti dūmų detektorius</a:t>
            </a:r>
            <a:r>
              <a:rPr lang="lt-LT" dirty="0">
                <a:latin typeface="Aileron Regular Bold" panose="020B0604020202020204" charset="0"/>
              </a:rPr>
              <a:t>. </a:t>
            </a:r>
            <a:endParaRPr lang="lt-LT" spc="48" dirty="0">
              <a:latin typeface="Aileron Regular Bold" panose="020B0604020202020204" charset="0"/>
            </a:endParaRPr>
          </a:p>
          <a:p>
            <a:endParaRPr lang="lt-LT" sz="2400" spc="48" dirty="0">
              <a:solidFill>
                <a:srgbClr val="5D6EB1"/>
              </a:solidFill>
              <a:latin typeface="Aileron Regular Bold"/>
            </a:endParaRPr>
          </a:p>
        </p:txBody>
      </p:sp>
      <p:pic>
        <p:nvPicPr>
          <p:cNvPr id="5" name="Picture 4">
            <a:extLst>
              <a:ext uri="{FF2B5EF4-FFF2-40B4-BE49-F238E27FC236}">
                <a16:creationId xmlns:a16="http://schemas.microsoft.com/office/drawing/2014/main" id="{5E130B7A-7D96-4FAB-BF14-8E8F7CDED0D9}"/>
              </a:ext>
            </a:extLst>
          </p:cNvPr>
          <p:cNvPicPr>
            <a:picLocks noChangeAspect="1"/>
          </p:cNvPicPr>
          <p:nvPr/>
        </p:nvPicPr>
        <p:blipFill>
          <a:blip r:embed="rId2"/>
          <a:stretch>
            <a:fillRect/>
          </a:stretch>
        </p:blipFill>
        <p:spPr>
          <a:xfrm>
            <a:off x="0" y="-7620"/>
            <a:ext cx="2615411" cy="2298391"/>
          </a:xfrm>
          <a:prstGeom prst="rect">
            <a:avLst/>
          </a:prstGeom>
        </p:spPr>
      </p:pic>
      <p:sp>
        <p:nvSpPr>
          <p:cNvPr id="12" name="TextBox 11">
            <a:extLst>
              <a:ext uri="{FF2B5EF4-FFF2-40B4-BE49-F238E27FC236}">
                <a16:creationId xmlns:a16="http://schemas.microsoft.com/office/drawing/2014/main" id="{6407A9B9-B4F0-431A-BBC1-6D1C814FF7DD}"/>
              </a:ext>
            </a:extLst>
          </p:cNvPr>
          <p:cNvSpPr txBox="1"/>
          <p:nvPr/>
        </p:nvSpPr>
        <p:spPr>
          <a:xfrm>
            <a:off x="838200" y="9101958"/>
            <a:ext cx="13258800" cy="584775"/>
          </a:xfrm>
          <a:prstGeom prst="rect">
            <a:avLst/>
          </a:prstGeom>
          <a:noFill/>
        </p:spPr>
        <p:txBody>
          <a:bodyPr wrap="square" rtlCol="0">
            <a:spAutoFit/>
          </a:bodyPr>
          <a:lstStyle/>
          <a:p>
            <a:r>
              <a:rPr lang="lt-LT" sz="3200" dirty="0">
                <a:solidFill>
                  <a:schemeClr val="bg1"/>
                </a:solidFill>
              </a:rPr>
              <a:t>PREVENCINIS FILMUKAS</a:t>
            </a:r>
            <a:r>
              <a:rPr lang="lt-LT" sz="3200" dirty="0"/>
              <a:t>:  </a:t>
            </a:r>
            <a:r>
              <a:rPr lang="en-US" sz="3200" dirty="0">
                <a:hlinkClick r:id="rId3"/>
              </a:rPr>
              <a:t>https://www.youtube.com/watch?v=cVyz1hmIdwM</a:t>
            </a:r>
            <a:endParaRPr lang="en-US" sz="3200" dirty="0"/>
          </a:p>
        </p:txBody>
      </p:sp>
      <p:sp>
        <p:nvSpPr>
          <p:cNvPr id="13" name="Pavadinimas 8">
            <a:extLst>
              <a:ext uri="{FF2B5EF4-FFF2-40B4-BE49-F238E27FC236}">
                <a16:creationId xmlns:a16="http://schemas.microsoft.com/office/drawing/2014/main" id="{4D0C5316-1E50-48BE-BB55-76EECD312E1B}"/>
              </a:ext>
            </a:extLst>
          </p:cNvPr>
          <p:cNvSpPr>
            <a:spLocks noGrp="1"/>
          </p:cNvSpPr>
          <p:nvPr>
            <p:ph type="title"/>
          </p:nvPr>
        </p:nvSpPr>
        <p:spPr>
          <a:xfrm>
            <a:off x="2586934" y="544959"/>
            <a:ext cx="8385865" cy="1143000"/>
          </a:xfrm>
          <a:solidFill>
            <a:srgbClr val="FFFF99"/>
          </a:solidFill>
        </p:spPr>
        <p:style>
          <a:lnRef idx="2">
            <a:schemeClr val="dk1"/>
          </a:lnRef>
          <a:fillRef idx="1">
            <a:schemeClr val="lt1"/>
          </a:fillRef>
          <a:effectRef idx="0">
            <a:schemeClr val="dk1"/>
          </a:effectRef>
          <a:fontRef idx="minor">
            <a:schemeClr val="dk1"/>
          </a:fontRef>
        </p:style>
        <p:txBody>
          <a:bodyPr>
            <a:noAutofit/>
          </a:bodyPr>
          <a:lstStyle/>
          <a:p>
            <a:r>
              <a:rPr lang="lt-LT" sz="4000" b="1" dirty="0">
                <a:ln w="0"/>
                <a:solidFill>
                  <a:schemeClr val="tx1"/>
                </a:solidFill>
                <a:latin typeface="+mj-lt"/>
                <a:ea typeface="+mn-ea"/>
                <a:cs typeface="Arial" panose="020B0604020202020204" pitchFamily="34" charset="0"/>
              </a:rPr>
              <a:t>NELAIMINGŲ ATSITIKIMŲ NAMUOSE PREVENCIJA</a:t>
            </a:r>
          </a:p>
        </p:txBody>
      </p:sp>
      <p:pic>
        <p:nvPicPr>
          <p:cNvPr id="14" name="Picture 13">
            <a:extLst>
              <a:ext uri="{FF2B5EF4-FFF2-40B4-BE49-F238E27FC236}">
                <a16:creationId xmlns:a16="http://schemas.microsoft.com/office/drawing/2014/main" id="{73A0E278-B253-48B1-96F2-C87D7EEFE0EA}"/>
              </a:ext>
            </a:extLst>
          </p:cNvPr>
          <p:cNvPicPr>
            <a:picLocks noChangeAspect="1"/>
          </p:cNvPicPr>
          <p:nvPr/>
        </p:nvPicPr>
        <p:blipFill>
          <a:blip r:embed="rId4"/>
          <a:stretch>
            <a:fillRect/>
          </a:stretch>
        </p:blipFill>
        <p:spPr>
          <a:xfrm>
            <a:off x="12803395" y="177040"/>
            <a:ext cx="2078639" cy="2766640"/>
          </a:xfrm>
          <a:prstGeom prst="rect">
            <a:avLst/>
          </a:prstGeom>
        </p:spPr>
      </p:pic>
      <p:pic>
        <p:nvPicPr>
          <p:cNvPr id="16" name="Picture 15">
            <a:extLst>
              <a:ext uri="{FF2B5EF4-FFF2-40B4-BE49-F238E27FC236}">
                <a16:creationId xmlns:a16="http://schemas.microsoft.com/office/drawing/2014/main" id="{EF669ADD-031F-46DB-BA4A-CF551D1BAA8F}"/>
              </a:ext>
            </a:extLst>
          </p:cNvPr>
          <p:cNvPicPr>
            <a:picLocks noChangeAspect="1"/>
          </p:cNvPicPr>
          <p:nvPr/>
        </p:nvPicPr>
        <p:blipFill>
          <a:blip r:embed="rId5"/>
          <a:stretch>
            <a:fillRect/>
          </a:stretch>
        </p:blipFill>
        <p:spPr>
          <a:xfrm>
            <a:off x="15562850" y="25180"/>
            <a:ext cx="2078639" cy="2756120"/>
          </a:xfrm>
          <a:prstGeom prst="rect">
            <a:avLst/>
          </a:prstGeom>
        </p:spPr>
      </p:pic>
      <p:sp>
        <p:nvSpPr>
          <p:cNvPr id="23" name="&quot;Not Allowed&quot; Symbol 22">
            <a:extLst>
              <a:ext uri="{FF2B5EF4-FFF2-40B4-BE49-F238E27FC236}">
                <a16:creationId xmlns:a16="http://schemas.microsoft.com/office/drawing/2014/main" id="{23D8A250-AE17-430F-AD42-15B12F602587}"/>
              </a:ext>
            </a:extLst>
          </p:cNvPr>
          <p:cNvSpPr/>
          <p:nvPr/>
        </p:nvSpPr>
        <p:spPr>
          <a:xfrm>
            <a:off x="15108973" y="-8200"/>
            <a:ext cx="3200400" cy="3137120"/>
          </a:xfrm>
          <a:prstGeom prst="noSmoking">
            <a:avLst>
              <a:gd name="adj" fmla="val 2658"/>
            </a:avLst>
          </a:prstGeom>
          <a:solidFill>
            <a:srgbClr val="CC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Graphic 27" descr="Checkmark">
            <a:extLst>
              <a:ext uri="{FF2B5EF4-FFF2-40B4-BE49-F238E27FC236}">
                <a16:creationId xmlns:a16="http://schemas.microsoft.com/office/drawing/2014/main" id="{B65D239C-9A1D-424D-B566-34672D93D4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04603" y="2104540"/>
            <a:ext cx="914400" cy="914400"/>
          </a:xfrm>
          <a:prstGeom prst="rect">
            <a:avLst/>
          </a:prstGeom>
        </p:spPr>
      </p:pic>
      <p:pic>
        <p:nvPicPr>
          <p:cNvPr id="29" name="Picture 28">
            <a:extLst>
              <a:ext uri="{FF2B5EF4-FFF2-40B4-BE49-F238E27FC236}">
                <a16:creationId xmlns:a16="http://schemas.microsoft.com/office/drawing/2014/main" id="{C782898F-8312-4B9F-8D45-7C60847CF1E7}"/>
              </a:ext>
            </a:extLst>
          </p:cNvPr>
          <p:cNvPicPr>
            <a:picLocks noChangeAspect="1"/>
          </p:cNvPicPr>
          <p:nvPr/>
        </p:nvPicPr>
        <p:blipFill>
          <a:blip r:embed="rId8"/>
          <a:stretch>
            <a:fillRect/>
          </a:stretch>
        </p:blipFill>
        <p:spPr>
          <a:xfrm>
            <a:off x="15108973" y="3439113"/>
            <a:ext cx="2766987" cy="2077343"/>
          </a:xfrm>
          <a:prstGeom prst="rect">
            <a:avLst/>
          </a:prstGeom>
        </p:spPr>
      </p:pic>
      <p:pic>
        <p:nvPicPr>
          <p:cNvPr id="31" name="Picture 30">
            <a:extLst>
              <a:ext uri="{FF2B5EF4-FFF2-40B4-BE49-F238E27FC236}">
                <a16:creationId xmlns:a16="http://schemas.microsoft.com/office/drawing/2014/main" id="{6C151BAC-ABAA-47BF-9CA1-99083CDC67C7}"/>
              </a:ext>
            </a:extLst>
          </p:cNvPr>
          <p:cNvPicPr>
            <a:picLocks noChangeAspect="1"/>
          </p:cNvPicPr>
          <p:nvPr/>
        </p:nvPicPr>
        <p:blipFill>
          <a:blip r:embed="rId9"/>
          <a:stretch>
            <a:fillRect/>
          </a:stretch>
        </p:blipFill>
        <p:spPr>
          <a:xfrm>
            <a:off x="14821074" y="2956155"/>
            <a:ext cx="3225064" cy="3158002"/>
          </a:xfrm>
          <a:prstGeom prst="rect">
            <a:avLst/>
          </a:prstGeom>
        </p:spPr>
      </p:pic>
      <p:pic>
        <p:nvPicPr>
          <p:cNvPr id="32" name="Picture 31">
            <a:extLst>
              <a:ext uri="{FF2B5EF4-FFF2-40B4-BE49-F238E27FC236}">
                <a16:creationId xmlns:a16="http://schemas.microsoft.com/office/drawing/2014/main" id="{39B41674-61A2-420F-9649-33EC8181AB7B}"/>
              </a:ext>
            </a:extLst>
          </p:cNvPr>
          <p:cNvPicPr>
            <a:picLocks noChangeAspect="1"/>
          </p:cNvPicPr>
          <p:nvPr/>
        </p:nvPicPr>
        <p:blipFill rotWithShape="1">
          <a:blip r:embed="rId10"/>
          <a:srcRect l="30870" t="21237" r="13773" b="14584"/>
          <a:stretch/>
        </p:blipFill>
        <p:spPr>
          <a:xfrm>
            <a:off x="12561803" y="3439113"/>
            <a:ext cx="2259271" cy="1972707"/>
          </a:xfrm>
          <a:prstGeom prst="rect">
            <a:avLst/>
          </a:prstGeom>
        </p:spPr>
      </p:pic>
      <p:pic>
        <p:nvPicPr>
          <p:cNvPr id="33" name="Picture 32">
            <a:extLst>
              <a:ext uri="{FF2B5EF4-FFF2-40B4-BE49-F238E27FC236}">
                <a16:creationId xmlns:a16="http://schemas.microsoft.com/office/drawing/2014/main" id="{B45B0DC8-2EE7-46EB-AD01-4891E05E663A}"/>
              </a:ext>
            </a:extLst>
          </p:cNvPr>
          <p:cNvPicPr>
            <a:picLocks noChangeAspect="1"/>
          </p:cNvPicPr>
          <p:nvPr/>
        </p:nvPicPr>
        <p:blipFill>
          <a:blip r:embed="rId11"/>
          <a:stretch>
            <a:fillRect/>
          </a:stretch>
        </p:blipFill>
        <p:spPr>
          <a:xfrm>
            <a:off x="11934385" y="4563876"/>
            <a:ext cx="914479" cy="914479"/>
          </a:xfrm>
          <a:prstGeom prst="rect">
            <a:avLst/>
          </a:prstGeom>
        </p:spPr>
      </p:pic>
      <p:pic>
        <p:nvPicPr>
          <p:cNvPr id="34" name="Picture 33">
            <a:extLst>
              <a:ext uri="{FF2B5EF4-FFF2-40B4-BE49-F238E27FC236}">
                <a16:creationId xmlns:a16="http://schemas.microsoft.com/office/drawing/2014/main" id="{A2C54BBF-E68C-4180-A554-0556E18B5799}"/>
              </a:ext>
            </a:extLst>
          </p:cNvPr>
          <p:cNvPicPr>
            <a:picLocks noChangeAspect="1"/>
          </p:cNvPicPr>
          <p:nvPr/>
        </p:nvPicPr>
        <p:blipFill rotWithShape="1">
          <a:blip r:embed="rId12"/>
          <a:srcRect t="23272" b="23968"/>
          <a:stretch/>
        </p:blipFill>
        <p:spPr>
          <a:xfrm>
            <a:off x="14956641" y="6218793"/>
            <a:ext cx="3089497" cy="1717226"/>
          </a:xfrm>
          <a:prstGeom prst="rect">
            <a:avLst/>
          </a:prstGeom>
        </p:spPr>
      </p:pic>
      <p:pic>
        <p:nvPicPr>
          <p:cNvPr id="35" name="Picture 34">
            <a:extLst>
              <a:ext uri="{FF2B5EF4-FFF2-40B4-BE49-F238E27FC236}">
                <a16:creationId xmlns:a16="http://schemas.microsoft.com/office/drawing/2014/main" id="{AF59B11F-B1FE-471E-B65B-35A1B9C3B665}"/>
              </a:ext>
            </a:extLst>
          </p:cNvPr>
          <p:cNvPicPr>
            <a:picLocks noChangeAspect="1"/>
          </p:cNvPicPr>
          <p:nvPr/>
        </p:nvPicPr>
        <p:blipFill rotWithShape="1">
          <a:blip r:embed="rId13"/>
          <a:srcRect l="16342" t="2064" r="24654" b="40564"/>
          <a:stretch/>
        </p:blipFill>
        <p:spPr>
          <a:xfrm>
            <a:off x="12281165" y="6012085"/>
            <a:ext cx="2054212" cy="2066295"/>
          </a:xfrm>
          <a:prstGeom prst="rect">
            <a:avLst/>
          </a:prstGeom>
        </p:spPr>
      </p:pic>
      <p:pic>
        <p:nvPicPr>
          <p:cNvPr id="36" name="Picture 35">
            <a:extLst>
              <a:ext uri="{FF2B5EF4-FFF2-40B4-BE49-F238E27FC236}">
                <a16:creationId xmlns:a16="http://schemas.microsoft.com/office/drawing/2014/main" id="{3A45F7B0-EC0A-49DE-B81A-462474CD2C21}"/>
              </a:ext>
            </a:extLst>
          </p:cNvPr>
          <p:cNvPicPr>
            <a:picLocks noChangeAspect="1"/>
          </p:cNvPicPr>
          <p:nvPr/>
        </p:nvPicPr>
        <p:blipFill>
          <a:blip r:embed="rId11"/>
          <a:stretch>
            <a:fillRect/>
          </a:stretch>
        </p:blipFill>
        <p:spPr>
          <a:xfrm>
            <a:off x="12706397" y="7697631"/>
            <a:ext cx="914479" cy="914479"/>
          </a:xfrm>
          <a:prstGeom prst="rect">
            <a:avLst/>
          </a:prstGeom>
        </p:spPr>
      </p:pic>
      <p:pic>
        <p:nvPicPr>
          <p:cNvPr id="37" name="Picture 36">
            <a:extLst>
              <a:ext uri="{FF2B5EF4-FFF2-40B4-BE49-F238E27FC236}">
                <a16:creationId xmlns:a16="http://schemas.microsoft.com/office/drawing/2014/main" id="{07CF7506-B9D3-4576-A2E3-F4361335CC6B}"/>
              </a:ext>
            </a:extLst>
          </p:cNvPr>
          <p:cNvPicPr>
            <a:picLocks noChangeAspect="1"/>
          </p:cNvPicPr>
          <p:nvPr/>
        </p:nvPicPr>
        <p:blipFill>
          <a:blip r:embed="rId11"/>
          <a:stretch>
            <a:fillRect/>
          </a:stretch>
        </p:blipFill>
        <p:spPr>
          <a:xfrm>
            <a:off x="16425155" y="7625315"/>
            <a:ext cx="914479" cy="914479"/>
          </a:xfrm>
          <a:prstGeom prst="rect">
            <a:avLst/>
          </a:prstGeom>
        </p:spPr>
      </p:pic>
    </p:spTree>
    <p:extLst>
      <p:ext uri="{BB962C8B-B14F-4D97-AF65-F5344CB8AC3E}">
        <p14:creationId xmlns:p14="http://schemas.microsoft.com/office/powerpoint/2010/main" val="266817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50AD-024E-4D7C-B4B9-E44EAC1E2372}"/>
              </a:ext>
            </a:extLst>
          </p:cNvPr>
          <p:cNvSpPr>
            <a:spLocks noGrp="1"/>
          </p:cNvSpPr>
          <p:nvPr>
            <p:ph type="title"/>
          </p:nvPr>
        </p:nvSpPr>
        <p:spPr>
          <a:xfrm>
            <a:off x="5181600" y="266700"/>
            <a:ext cx="7772400" cy="762000"/>
          </a:xfrm>
        </p:spPr>
        <p:txBody>
          <a:bodyPr>
            <a:normAutofit/>
          </a:bodyPr>
          <a:lstStyle/>
          <a:p>
            <a:r>
              <a:rPr lang="lt-LT" sz="2400" b="1" u="sng" dirty="0"/>
              <a:t>UŽDUOTIS SU VAIKAIS:</a:t>
            </a:r>
            <a:endParaRPr lang="en-US" sz="2400" b="1" u="sng" dirty="0"/>
          </a:p>
        </p:txBody>
      </p:sp>
      <p:sp>
        <p:nvSpPr>
          <p:cNvPr id="4" name="TextBox 3">
            <a:extLst>
              <a:ext uri="{FF2B5EF4-FFF2-40B4-BE49-F238E27FC236}">
                <a16:creationId xmlns:a16="http://schemas.microsoft.com/office/drawing/2014/main" id="{B80D953C-854F-4DD3-ADD5-9D2E10BBAAD8}"/>
              </a:ext>
            </a:extLst>
          </p:cNvPr>
          <p:cNvSpPr txBox="1"/>
          <p:nvPr/>
        </p:nvSpPr>
        <p:spPr>
          <a:xfrm>
            <a:off x="1828800" y="1409700"/>
            <a:ext cx="7543800" cy="584775"/>
          </a:xfrm>
          <a:prstGeom prst="rect">
            <a:avLst/>
          </a:prstGeom>
          <a:noFill/>
        </p:spPr>
        <p:txBody>
          <a:bodyPr wrap="square" rtlCol="0">
            <a:spAutoFit/>
          </a:bodyPr>
          <a:lstStyle/>
          <a:p>
            <a:r>
              <a:rPr lang="lt-LT" sz="3200" b="1" dirty="0"/>
              <a:t>POKALBIAI</a:t>
            </a:r>
            <a:endParaRPr lang="en-US" sz="3200" b="1" dirty="0"/>
          </a:p>
        </p:txBody>
      </p:sp>
      <p:sp>
        <p:nvSpPr>
          <p:cNvPr id="5" name="TextBox 4">
            <a:extLst>
              <a:ext uri="{FF2B5EF4-FFF2-40B4-BE49-F238E27FC236}">
                <a16:creationId xmlns:a16="http://schemas.microsoft.com/office/drawing/2014/main" id="{D273EEBD-380B-4C4E-BAED-A98C56041397}"/>
              </a:ext>
            </a:extLst>
          </p:cNvPr>
          <p:cNvSpPr txBox="1"/>
          <p:nvPr/>
        </p:nvSpPr>
        <p:spPr>
          <a:xfrm>
            <a:off x="533400" y="2476500"/>
            <a:ext cx="16306800" cy="2677656"/>
          </a:xfrm>
          <a:prstGeom prst="rect">
            <a:avLst/>
          </a:prstGeom>
          <a:noFill/>
        </p:spPr>
        <p:txBody>
          <a:bodyPr wrap="square" rtlCol="0">
            <a:spAutoFit/>
          </a:bodyPr>
          <a:lstStyle/>
          <a:p>
            <a:pPr algn="just"/>
            <a:r>
              <a:rPr lang="lt-LT" sz="2400" dirty="0"/>
              <a:t>Rekomenduojamos pokalbių su vaikais temos: „Kokie pavojai yra jungiant elektros prietaisus?“, „Kaip elgtis vonioje?“, „Liftas“, „Žaisdamas būk atsargus“; „Svetimas gyvūnas gali sužeisti“; „Kodėl reikia mokėti naudotis elektros prietaisais?“, „Ką gali saulutė?“, „Vanduo gali būti pavojingas“; „Pavojingi (nesaugūs ) žaidimai ir daiktai“, „Kaip apsisaugoti nuo žaibo“; „Kaip elgtis pučiant stipriam vėjui“, „Ar žinai, kas yra uraganas?“, „Kaitrioji saulė“, „Kaip elgtis prie vandens telkinių?“, „Kaip elgtis baseine?“, „Kaip elgtis pasiklydus?“, „Nelaimės buityje“, „Saugumas kieme“, „Saugumas patalpose“, „Pavojingi prietaisai“, „Svetimi ir nepažįstami žmonės“, „Kaip žaisti darželio kieme?“, „Ar šulinys gali būti pavojingas?“, „Kanalizacijos šulinių pavojai“; „Pagalbos telefonai“, „Aš – žvejys“, „Kaip elgtis valtyje?“, „Kaip elgtis ant ledo?“ ir kitos.</a:t>
            </a:r>
            <a:endParaRPr lang="en-US" sz="2400" dirty="0"/>
          </a:p>
        </p:txBody>
      </p:sp>
      <p:sp>
        <p:nvSpPr>
          <p:cNvPr id="6" name="TextBox 5">
            <a:extLst>
              <a:ext uri="{FF2B5EF4-FFF2-40B4-BE49-F238E27FC236}">
                <a16:creationId xmlns:a16="http://schemas.microsoft.com/office/drawing/2014/main" id="{A7F71BCA-72E6-4D1A-8AC4-F7F61992014E}"/>
              </a:ext>
            </a:extLst>
          </p:cNvPr>
          <p:cNvSpPr txBox="1"/>
          <p:nvPr/>
        </p:nvSpPr>
        <p:spPr>
          <a:xfrm>
            <a:off x="533400" y="5448300"/>
            <a:ext cx="16992600" cy="3662541"/>
          </a:xfrm>
          <a:prstGeom prst="rect">
            <a:avLst/>
          </a:prstGeom>
          <a:noFill/>
        </p:spPr>
        <p:txBody>
          <a:bodyPr wrap="square" rtlCol="0">
            <a:spAutoFit/>
          </a:bodyPr>
          <a:lstStyle/>
          <a:p>
            <a:r>
              <a:rPr lang="lt-LT" sz="3200" b="1" dirty="0"/>
              <a:t>ELGESYS ATSITIKUS NELAIMEI</a:t>
            </a:r>
          </a:p>
          <a:p>
            <a:endParaRPr lang="lt-LT" sz="3200" b="1" dirty="0"/>
          </a:p>
          <a:p>
            <a:r>
              <a:rPr lang="lt-LT" sz="2400" dirty="0"/>
              <a:t>Gyvybei ir sveikatai pavojingų situacijų pasitaiko kuo įvairiausių. Tinkamai elgiantis, nelaimingų atsitikimų galima išvengti.</a:t>
            </a:r>
          </a:p>
          <a:p>
            <a:r>
              <a:rPr lang="lt-LT" sz="2400" dirty="0"/>
              <a:t>Visada naudinga priminti vaikui šiuos patarimus:</a:t>
            </a:r>
          </a:p>
          <a:p>
            <a:pPr marL="342900" indent="-342900">
              <a:buFont typeface="Arial" panose="020B0604020202020204" pitchFamily="34" charset="0"/>
              <a:buChar char="•"/>
            </a:pPr>
            <a:r>
              <a:rPr lang="lt-LT" sz="2400" dirty="0"/>
              <a:t> stebėk aplinką: stenkis pajusti galimus pavojus, įvertinti jų grėsmę ir tik tada</a:t>
            </a:r>
            <a:r>
              <a:rPr lang="en-US" sz="2400" dirty="0"/>
              <a:t> </a:t>
            </a:r>
            <a:r>
              <a:rPr lang="lt-LT" sz="2400" dirty="0"/>
              <a:t>nuspręsti, ar galima ką nors daryti;</a:t>
            </a:r>
          </a:p>
          <a:p>
            <a:pPr marL="342900" indent="-342900">
              <a:buFont typeface="Arial" panose="020B0604020202020204" pitchFamily="34" charset="0"/>
              <a:buChar char="•"/>
            </a:pPr>
            <a:r>
              <a:rPr lang="lt-LT" sz="2400" dirty="0"/>
              <a:t> klausyk patarimų, prisimink, ką tau buvo patarę tėveliai, pedagogai;</a:t>
            </a:r>
          </a:p>
          <a:p>
            <a:pPr marL="342900" indent="-342900">
              <a:buFont typeface="Arial" panose="020B0604020202020204" pitchFamily="34" charset="0"/>
              <a:buChar char="•"/>
            </a:pPr>
            <a:r>
              <a:rPr lang="lt-LT" sz="2400" dirty="0"/>
              <a:t> prisimink, kas buvo nutikę kitiems panašioje situacijoje;</a:t>
            </a:r>
          </a:p>
          <a:p>
            <a:pPr marL="342900" indent="-342900">
              <a:buFont typeface="Arial" panose="020B0604020202020204" pitchFamily="34" charset="0"/>
              <a:buChar char="•"/>
            </a:pPr>
            <a:r>
              <a:rPr lang="lt-LT" sz="2400" dirty="0"/>
              <a:t> tvirtai laikykis draudimų, atkreipk dėmesį į visus įspėjimus apie pavojų;</a:t>
            </a:r>
          </a:p>
          <a:p>
            <a:pPr marL="342900" indent="-342900">
              <a:buFont typeface="Arial" panose="020B0604020202020204" pitchFamily="34" charset="0"/>
              <a:buChar char="•"/>
            </a:pPr>
            <a:r>
              <a:rPr lang="lt-LT" sz="2400" dirty="0"/>
              <a:t> pastebėjęs gresiantį pavojų, nedelsdamas apie jį papasakok suaugusiesiems,</a:t>
            </a:r>
            <a:r>
              <a:rPr lang="en-US" sz="2400" dirty="0"/>
              <a:t> </a:t>
            </a:r>
            <a:r>
              <a:rPr lang="lt-LT" sz="2400" dirty="0"/>
              <a:t>įspėk draugus.</a:t>
            </a:r>
            <a:endParaRPr lang="en-US" sz="2400" dirty="0"/>
          </a:p>
        </p:txBody>
      </p:sp>
    </p:spTree>
    <p:extLst>
      <p:ext uri="{BB962C8B-B14F-4D97-AF65-F5344CB8AC3E}">
        <p14:creationId xmlns:p14="http://schemas.microsoft.com/office/powerpoint/2010/main" val="247984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01693"/>
            <a:ext cx="18288000" cy="1785307"/>
          </a:xfrm>
          <a:prstGeom prst="rect">
            <a:avLst/>
          </a:prstGeom>
          <a:solidFill>
            <a:srgbClr val="E7B4AE"/>
          </a:solidFill>
        </p:spPr>
      </p:sp>
      <p:sp>
        <p:nvSpPr>
          <p:cNvPr id="9" name="Pavadinimas 8">
            <a:extLst>
              <a:ext uri="{FF2B5EF4-FFF2-40B4-BE49-F238E27FC236}">
                <a16:creationId xmlns:a16="http://schemas.microsoft.com/office/drawing/2014/main" id="{92D5BBA7-FC9D-465E-A200-33C150DC044A}"/>
              </a:ext>
            </a:extLst>
          </p:cNvPr>
          <p:cNvSpPr>
            <a:spLocks noGrp="1"/>
          </p:cNvSpPr>
          <p:nvPr>
            <p:ph type="title"/>
          </p:nvPr>
        </p:nvSpPr>
        <p:spPr>
          <a:xfrm>
            <a:off x="457200" y="914161"/>
            <a:ext cx="13487400" cy="1143000"/>
          </a:xfrm>
        </p:spPr>
        <p:txBody>
          <a:bodyPr>
            <a:normAutofit fontScale="90000"/>
          </a:bodyPr>
          <a:lstStyle/>
          <a:p>
            <a:pPr algn="l"/>
            <a:r>
              <a:rPr lang="lt-LT" sz="8800" spc="600" dirty="0">
                <a:solidFill>
                  <a:srgbClr val="5D6EB1"/>
                </a:solidFill>
                <a:latin typeface="Aileron Regular Bold" panose="020B0604020202020204" charset="-70"/>
                <a:ea typeface="+mn-ea"/>
                <a:cs typeface="Arial" panose="020B0604020202020204" pitchFamily="34" charset="0"/>
              </a:rPr>
              <a:t>Informacijos šaltiniai</a:t>
            </a:r>
          </a:p>
        </p:txBody>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457200" y="2696684"/>
            <a:ext cx="16078200" cy="5805009"/>
          </a:xfrm>
        </p:spPr>
        <p:txBody>
          <a:bodyPr/>
          <a:lstStyle/>
          <a:p>
            <a:pPr marL="457200" indent="-457200">
              <a:buFont typeface="+mj-lt"/>
              <a:buAutoNum type="arabicPeriod"/>
            </a:pPr>
            <a:r>
              <a:rPr lang="en-US" sz="2400" dirty="0">
                <a:hlinkClick r:id="rId2" action="ppaction://hlinkfile"/>
              </a:rPr>
              <a:t>file:///C:/Users/Specialistas/Downloads/vaiko-saugos-veiksm-planavimas.pdf</a:t>
            </a:r>
            <a:endParaRPr lang="lt-LT" sz="2400" dirty="0"/>
          </a:p>
          <a:p>
            <a:pPr marL="457200" indent="-457200">
              <a:buFont typeface="+mj-lt"/>
              <a:buAutoNum type="arabicPeriod"/>
            </a:pPr>
            <a:r>
              <a:rPr lang="en-US" sz="2400" dirty="0">
                <a:hlinkClick r:id="rId3"/>
              </a:rPr>
              <a:t>http://smlpc.lt/lt/neinfekciniu_ligu_profilaktika/suzalojimu_prevencija/vaiku_nukritimu_prevencija.html</a:t>
            </a:r>
            <a:endParaRPr lang="lt-LT" sz="2400" dirty="0"/>
          </a:p>
          <a:p>
            <a:pPr marL="457200" indent="-457200">
              <a:buFont typeface="+mj-lt"/>
              <a:buAutoNum type="arabicPeriod"/>
            </a:pPr>
            <a:r>
              <a:rPr lang="en-US" sz="2400" dirty="0">
                <a:hlinkClick r:id="rId4"/>
              </a:rPr>
              <a:t>https://www.smm.lt/uploads/documents/svietimas/ugdymo-programos/vidurinis-ugdymas/222_0603_PERZIURAI.pdf</a:t>
            </a:r>
            <a:endParaRPr lang="lt-LT" sz="2400" dirty="0"/>
          </a:p>
          <a:p>
            <a:pPr marL="457200" indent="-457200">
              <a:buFont typeface="+mj-lt"/>
              <a:buAutoNum type="arabicPeriod"/>
            </a:pPr>
            <a:r>
              <a:rPr lang="en-US" sz="2400" dirty="0">
                <a:hlinkClick r:id="rId5"/>
              </a:rPr>
              <a:t>https://www.ikimokyklinis.lt/index.php/biblioteka/vaiku-ugdymas/saugus-elgesys-metodines-rekomendacijos-ikimokyklinio-ugdymo-aukletojams-ir-priesmokyklinio-ugdymo-pedagogams/732</a:t>
            </a:r>
            <a:endParaRPr lang="lt-LT" sz="2400" dirty="0"/>
          </a:p>
          <a:p>
            <a:pPr marL="457200" indent="-457200">
              <a:buFont typeface="+mj-lt"/>
              <a:buAutoNum type="arabicPeriod"/>
            </a:pPr>
            <a:r>
              <a:rPr lang="en-US" sz="2400" dirty="0">
                <a:hlinkClick r:id="rId6"/>
              </a:rPr>
              <a:t>http://smlpc.lt/media/file/Skyriu_info/Sveikatos_mokymas/Patarimai/Patarimai%20(elgsena%20prie%20vandens).pdf</a:t>
            </a:r>
            <a:endParaRPr lang="en-US" sz="2400" dirty="0"/>
          </a:p>
          <a:p>
            <a:pPr marL="457200" indent="-457200">
              <a:buFont typeface="+mj-lt"/>
              <a:buAutoNum type="arabicPeriod"/>
            </a:pPr>
            <a:r>
              <a:rPr lang="en-US" sz="2400" dirty="0">
                <a:hlinkClick r:id="rId7"/>
              </a:rPr>
              <a:t>http://www.telsiurvsb.lt/naujienos/sveikata/1099-nudegimai-prie%C5%BEastys,-pirmoji-pagalba,-profilaktika</a:t>
            </a:r>
            <a:endParaRPr lang="lt-LT" sz="2400" dirty="0"/>
          </a:p>
          <a:p>
            <a:pPr marL="457200" indent="-457200">
              <a:buFont typeface="+mj-lt"/>
              <a:buAutoNum type="arabicPeriod"/>
            </a:pPr>
            <a:r>
              <a:rPr lang="en-US" sz="2400" dirty="0">
                <a:hlinkClick r:id="rId8"/>
              </a:rPr>
              <a:t>http://mazyliozurnalas.lt/2016/11/pavojai-musu-namuose/</a:t>
            </a:r>
            <a:endParaRPr lang="lt-LT" sz="2400" spc="48" dirty="0">
              <a:solidFill>
                <a:srgbClr val="5D6EB1"/>
              </a:solidFill>
              <a:latin typeface="Aileron Regular Bold"/>
            </a:endParaRPr>
          </a:p>
        </p:txBody>
      </p:sp>
    </p:spTree>
    <p:extLst>
      <p:ext uri="{BB962C8B-B14F-4D97-AF65-F5344CB8AC3E}">
        <p14:creationId xmlns:p14="http://schemas.microsoft.com/office/powerpoint/2010/main" val="271972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240" y="8501693"/>
            <a:ext cx="18288000" cy="1785307"/>
          </a:xfrm>
          <a:prstGeom prst="rect">
            <a:avLst/>
          </a:prstGeom>
          <a:solidFill>
            <a:srgbClr val="E7B4AE"/>
          </a:solidFill>
        </p:spPr>
      </p:sp>
      <p:sp>
        <p:nvSpPr>
          <p:cNvPr id="9" name="Pavadinimas 8">
            <a:extLst>
              <a:ext uri="{FF2B5EF4-FFF2-40B4-BE49-F238E27FC236}">
                <a16:creationId xmlns:a16="http://schemas.microsoft.com/office/drawing/2014/main" id="{92D5BBA7-FC9D-465E-A200-33C150DC044A}"/>
              </a:ext>
            </a:extLst>
          </p:cNvPr>
          <p:cNvSpPr>
            <a:spLocks noGrp="1"/>
          </p:cNvSpPr>
          <p:nvPr>
            <p:ph type="title"/>
          </p:nvPr>
        </p:nvSpPr>
        <p:spPr>
          <a:xfrm>
            <a:off x="304800" y="248605"/>
            <a:ext cx="8229600" cy="1143000"/>
          </a:xfrm>
        </p:spPr>
        <p:txBody>
          <a:bodyPr>
            <a:normAutofit/>
          </a:bodyPr>
          <a:lstStyle/>
          <a:p>
            <a:pPr algn="l"/>
            <a:r>
              <a:rPr lang="lt-LT" sz="4000" spc="600" dirty="0">
                <a:solidFill>
                  <a:srgbClr val="5D6EB1"/>
                </a:solidFill>
                <a:latin typeface="Aileron Regular Bold" panose="020B0604020202020204" charset="-70"/>
                <a:ea typeface="+mn-ea"/>
                <a:cs typeface="Arial" panose="020B0604020202020204" pitchFamily="34" charset="0"/>
              </a:rPr>
              <a:t>Sužalojimai namuose - </a:t>
            </a:r>
          </a:p>
        </p:txBody>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457200" y="1562101"/>
            <a:ext cx="13563600" cy="838200"/>
          </a:xfrm>
        </p:spPr>
        <p:txBody>
          <a:bodyPr/>
          <a:lstStyle/>
          <a:p>
            <a:pPr marL="0" indent="0">
              <a:buNone/>
            </a:pPr>
            <a:r>
              <a:rPr lang="lt-LT" sz="2400" spc="48" dirty="0">
                <a:solidFill>
                  <a:srgbClr val="5D6EB1"/>
                </a:solidFill>
                <a:latin typeface="Aileron Regular Bold"/>
              </a:rPr>
              <a:t>Tai sužalojimai pačiuose namuose ir aplink namus esančioje aplinkoje. </a:t>
            </a:r>
          </a:p>
        </p:txBody>
      </p:sp>
      <p:sp>
        <p:nvSpPr>
          <p:cNvPr id="3" name="TextBox 2">
            <a:extLst>
              <a:ext uri="{FF2B5EF4-FFF2-40B4-BE49-F238E27FC236}">
                <a16:creationId xmlns:a16="http://schemas.microsoft.com/office/drawing/2014/main" id="{0A0B9768-22D6-4198-A543-C9C51A1C226A}"/>
              </a:ext>
            </a:extLst>
          </p:cNvPr>
          <p:cNvSpPr txBox="1"/>
          <p:nvPr/>
        </p:nvSpPr>
        <p:spPr>
          <a:xfrm>
            <a:off x="1219200" y="5727994"/>
            <a:ext cx="6705600" cy="2062103"/>
          </a:xfrm>
          <a:prstGeom prst="rect">
            <a:avLst/>
          </a:prstGeom>
          <a:noFill/>
        </p:spPr>
        <p:txBody>
          <a:bodyPr wrap="square" rtlCol="0">
            <a:spAutoFit/>
          </a:bodyPr>
          <a:lstStyle/>
          <a:p>
            <a:pPr marL="285750" indent="-285750">
              <a:buFont typeface="Arial" panose="020B0604020202020204" pitchFamily="34" charset="0"/>
              <a:buChar char="•"/>
            </a:pPr>
            <a:r>
              <a:rPr lang="lt-LT" sz="3200" dirty="0">
                <a:solidFill>
                  <a:schemeClr val="tx2">
                    <a:lumMod val="60000"/>
                    <a:lumOff val="40000"/>
                  </a:schemeClr>
                </a:solidFill>
              </a:rPr>
              <a:t>Nudegimai</a:t>
            </a:r>
          </a:p>
          <a:p>
            <a:pPr marL="285750" indent="-285750">
              <a:buFont typeface="Arial" panose="020B0604020202020204" pitchFamily="34" charset="0"/>
              <a:buChar char="•"/>
            </a:pPr>
            <a:r>
              <a:rPr lang="lt-LT" sz="3200" dirty="0">
                <a:solidFill>
                  <a:schemeClr val="tx2">
                    <a:lumMod val="60000"/>
                    <a:lumOff val="40000"/>
                  </a:schemeClr>
                </a:solidFill>
              </a:rPr>
              <a:t>Apsinuodijimai</a:t>
            </a:r>
          </a:p>
          <a:p>
            <a:pPr marL="285750" indent="-285750">
              <a:buFont typeface="Arial" panose="020B0604020202020204" pitchFamily="34" charset="0"/>
              <a:buChar char="•"/>
            </a:pPr>
            <a:r>
              <a:rPr lang="lt-LT" sz="3200" dirty="0">
                <a:solidFill>
                  <a:schemeClr val="tx2">
                    <a:lumMod val="60000"/>
                    <a:lumOff val="40000"/>
                  </a:schemeClr>
                </a:solidFill>
              </a:rPr>
              <a:t>Skendimai</a:t>
            </a:r>
          </a:p>
          <a:p>
            <a:pPr marL="285750" indent="-285750">
              <a:buFont typeface="Arial" panose="020B0604020202020204" pitchFamily="34" charset="0"/>
              <a:buChar char="•"/>
            </a:pPr>
            <a:r>
              <a:rPr lang="lt-LT" sz="3200" dirty="0">
                <a:solidFill>
                  <a:schemeClr val="tx2">
                    <a:lumMod val="60000"/>
                    <a:lumOff val="40000"/>
                  </a:schemeClr>
                </a:solidFill>
              </a:rPr>
              <a:t>Kiti nelaimingi atsitikimai</a:t>
            </a:r>
            <a:endParaRPr lang="en-US" sz="3200" dirty="0">
              <a:solidFill>
                <a:schemeClr val="tx2">
                  <a:lumMod val="60000"/>
                  <a:lumOff val="40000"/>
                </a:schemeClr>
              </a:solidFill>
            </a:endParaRPr>
          </a:p>
        </p:txBody>
      </p:sp>
      <p:sp>
        <p:nvSpPr>
          <p:cNvPr id="4" name="TextBox 3">
            <a:extLst>
              <a:ext uri="{FF2B5EF4-FFF2-40B4-BE49-F238E27FC236}">
                <a16:creationId xmlns:a16="http://schemas.microsoft.com/office/drawing/2014/main" id="{D51BFCE8-892A-4F45-A906-3780BAFD6EBD}"/>
              </a:ext>
            </a:extLst>
          </p:cNvPr>
          <p:cNvSpPr txBox="1"/>
          <p:nvPr/>
        </p:nvSpPr>
        <p:spPr>
          <a:xfrm>
            <a:off x="2514600" y="8778238"/>
            <a:ext cx="15621000" cy="1384995"/>
          </a:xfrm>
          <a:prstGeom prst="rect">
            <a:avLst/>
          </a:prstGeom>
          <a:noFill/>
        </p:spPr>
        <p:txBody>
          <a:bodyPr wrap="square" rtlCol="0">
            <a:spAutoFit/>
          </a:bodyPr>
          <a:lstStyle/>
          <a:p>
            <a:pPr marL="457200" indent="-457200">
              <a:buFont typeface="Arial" panose="020B0604020202020204" pitchFamily="34" charset="0"/>
              <a:buChar char="•"/>
            </a:pPr>
            <a:r>
              <a:rPr lang="lt-LT" sz="2800" dirty="0">
                <a:solidFill>
                  <a:srgbClr val="5D6EB1"/>
                </a:solidFill>
              </a:rPr>
              <a:t>Lietuvoje – sužalojimai pagrindinė vaikų ir jaunuolių (0–19 metų) mirties priežastis.</a:t>
            </a:r>
          </a:p>
          <a:p>
            <a:pPr marL="457200" indent="-457200">
              <a:buFont typeface="Arial" panose="020B0604020202020204" pitchFamily="34" charset="0"/>
              <a:buChar char="•"/>
            </a:pPr>
            <a:r>
              <a:rPr lang="lt-LT" sz="2800" dirty="0">
                <a:solidFill>
                  <a:srgbClr val="5D6EB1"/>
                </a:solidFill>
              </a:rPr>
              <a:t>Daugiausia nelaimingų atsitikimų, kuriuose nukenčia mažamečiai vaikai, įvyksta namuose.</a:t>
            </a:r>
          </a:p>
          <a:p>
            <a:pPr marL="457200" indent="-457200">
              <a:buFont typeface="Arial" panose="020B0604020202020204" pitchFamily="34" charset="0"/>
              <a:buChar char="•"/>
            </a:pPr>
            <a:r>
              <a:rPr lang="lt-LT" sz="2800" dirty="0">
                <a:solidFill>
                  <a:srgbClr val="5D6EB1"/>
                </a:solidFill>
              </a:rPr>
              <a:t>Didelė traumas patyrusių vaikų dalis yra ikimokyklinukai, o ypač dažnai nukenčia 1–3 metukų mažyliai.</a:t>
            </a:r>
            <a:endParaRPr lang="en-US" sz="2800" dirty="0">
              <a:solidFill>
                <a:srgbClr val="5D6EB1"/>
              </a:solidFill>
            </a:endParaRPr>
          </a:p>
        </p:txBody>
      </p:sp>
      <p:sp>
        <p:nvSpPr>
          <p:cNvPr id="5" name="TextBox 4">
            <a:extLst>
              <a:ext uri="{FF2B5EF4-FFF2-40B4-BE49-F238E27FC236}">
                <a16:creationId xmlns:a16="http://schemas.microsoft.com/office/drawing/2014/main" id="{C0CF0547-C0A6-45FE-96D6-28FDF4CD3533}"/>
              </a:ext>
            </a:extLst>
          </p:cNvPr>
          <p:cNvSpPr txBox="1"/>
          <p:nvPr/>
        </p:nvSpPr>
        <p:spPr>
          <a:xfrm>
            <a:off x="426720" y="9071180"/>
            <a:ext cx="3048000" cy="646331"/>
          </a:xfrm>
          <a:prstGeom prst="rect">
            <a:avLst/>
          </a:prstGeom>
          <a:noFill/>
        </p:spPr>
        <p:txBody>
          <a:bodyPr wrap="square" rtlCol="0">
            <a:spAutoFit/>
          </a:bodyPr>
          <a:lstStyle/>
          <a:p>
            <a:r>
              <a:rPr lang="lt-LT" sz="3600" b="1" dirty="0">
                <a:solidFill>
                  <a:srgbClr val="5D6EB1"/>
                </a:solidFill>
              </a:rPr>
              <a:t>FAKTAI:</a:t>
            </a:r>
            <a:endParaRPr lang="en-US" sz="3600" b="1" dirty="0">
              <a:solidFill>
                <a:srgbClr val="5D6EB1"/>
              </a:solidFill>
            </a:endParaRPr>
          </a:p>
        </p:txBody>
      </p:sp>
      <p:pic>
        <p:nvPicPr>
          <p:cNvPr id="6" name="Picture 5">
            <a:extLst>
              <a:ext uri="{FF2B5EF4-FFF2-40B4-BE49-F238E27FC236}">
                <a16:creationId xmlns:a16="http://schemas.microsoft.com/office/drawing/2014/main" id="{A30F1833-FB85-4F9D-B489-69868711DD37}"/>
              </a:ext>
            </a:extLst>
          </p:cNvPr>
          <p:cNvPicPr>
            <a:picLocks noChangeAspect="1"/>
          </p:cNvPicPr>
          <p:nvPr/>
        </p:nvPicPr>
        <p:blipFill rotWithShape="1">
          <a:blip r:embed="rId2"/>
          <a:srcRect b="7179"/>
          <a:stretch/>
        </p:blipFill>
        <p:spPr>
          <a:xfrm>
            <a:off x="11245695" y="854007"/>
            <a:ext cx="6615585" cy="6140684"/>
          </a:xfrm>
          <a:prstGeom prst="rect">
            <a:avLst/>
          </a:prstGeom>
        </p:spPr>
      </p:pic>
      <p:sp>
        <p:nvSpPr>
          <p:cNvPr id="7" name="TextBox 6">
            <a:extLst>
              <a:ext uri="{FF2B5EF4-FFF2-40B4-BE49-F238E27FC236}">
                <a16:creationId xmlns:a16="http://schemas.microsoft.com/office/drawing/2014/main" id="{5DD173E2-2A86-4302-A71E-EF515E73BA77}"/>
              </a:ext>
            </a:extLst>
          </p:cNvPr>
          <p:cNvSpPr txBox="1"/>
          <p:nvPr/>
        </p:nvSpPr>
        <p:spPr>
          <a:xfrm>
            <a:off x="426720" y="2398576"/>
            <a:ext cx="9601200" cy="1569660"/>
          </a:xfrm>
          <a:prstGeom prst="rect">
            <a:avLst/>
          </a:prstGeom>
          <a:noFill/>
        </p:spPr>
        <p:txBody>
          <a:bodyPr wrap="square" rtlCol="0">
            <a:spAutoFit/>
          </a:bodyPr>
          <a:lstStyle/>
          <a:p>
            <a:r>
              <a:rPr lang="lt-LT" sz="2400" dirty="0">
                <a:solidFill>
                  <a:srgbClr val="5D6EB1"/>
                </a:solidFill>
              </a:rPr>
              <a:t>Vaikai turėtų žinoti ir suprasti, kokios ir kodėl gali atsitikti nelaimės kieme, namuose ir kitose patalpose, kodėl negalima žaisti su buitiniais prietaisais, kaip galima išvengti nelaimių buityje, žinoti apie pavojus ir nelaimes prie vandens telkinių bei gebėti saugiai elgtis. </a:t>
            </a:r>
            <a:endParaRPr lang="en-US" sz="2400" dirty="0">
              <a:solidFill>
                <a:srgbClr val="5D6EB1"/>
              </a:solidFill>
            </a:endParaRPr>
          </a:p>
        </p:txBody>
      </p:sp>
      <p:sp>
        <p:nvSpPr>
          <p:cNvPr id="8" name="TextBox 7">
            <a:extLst>
              <a:ext uri="{FF2B5EF4-FFF2-40B4-BE49-F238E27FC236}">
                <a16:creationId xmlns:a16="http://schemas.microsoft.com/office/drawing/2014/main" id="{39D28CA3-FD47-4F30-A436-F7CDBF49CC89}"/>
              </a:ext>
            </a:extLst>
          </p:cNvPr>
          <p:cNvSpPr txBox="1"/>
          <p:nvPr/>
        </p:nvSpPr>
        <p:spPr>
          <a:xfrm>
            <a:off x="441960" y="4925791"/>
            <a:ext cx="5958840" cy="584775"/>
          </a:xfrm>
          <a:prstGeom prst="rect">
            <a:avLst/>
          </a:prstGeom>
          <a:noFill/>
        </p:spPr>
        <p:txBody>
          <a:bodyPr wrap="square" rtlCol="0">
            <a:spAutoFit/>
          </a:bodyPr>
          <a:lstStyle/>
          <a:p>
            <a:r>
              <a:rPr lang="lt-LT" sz="3200" dirty="0">
                <a:solidFill>
                  <a:srgbClr val="5D6EB1"/>
                </a:solidFill>
              </a:rPr>
              <a:t>SUŽALOJIMAI NAMUOSE:</a:t>
            </a:r>
            <a:endParaRPr lang="en-US" sz="3200" dirty="0">
              <a:solidFill>
                <a:srgbClr val="5D6EB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549130-54C0-4465-B269-BA15A8A8C1DB}"/>
              </a:ext>
            </a:extLst>
          </p:cNvPr>
          <p:cNvPicPr>
            <a:picLocks noChangeAspect="1"/>
          </p:cNvPicPr>
          <p:nvPr/>
        </p:nvPicPr>
        <p:blipFill>
          <a:blip r:embed="rId2"/>
          <a:stretch>
            <a:fillRect/>
          </a:stretch>
        </p:blipFill>
        <p:spPr>
          <a:xfrm>
            <a:off x="10207251" y="5093734"/>
            <a:ext cx="4450466" cy="3407959"/>
          </a:xfrm>
          <a:prstGeom prst="rect">
            <a:avLst/>
          </a:prstGeom>
        </p:spPr>
      </p:pic>
      <p:sp>
        <p:nvSpPr>
          <p:cNvPr id="2" name="AutoShape 2"/>
          <p:cNvSpPr/>
          <p:nvPr/>
        </p:nvSpPr>
        <p:spPr>
          <a:xfrm>
            <a:off x="0" y="8501693"/>
            <a:ext cx="18288000" cy="1785307"/>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193877" y="2691392"/>
            <a:ext cx="8229600" cy="4525963"/>
          </a:xfrm>
        </p:spPr>
        <p:txBody>
          <a:bodyPr/>
          <a:lstStyle/>
          <a:p>
            <a:pPr algn="just"/>
            <a:r>
              <a:rPr lang="lt-LT" sz="2400" spc="48" dirty="0">
                <a:solidFill>
                  <a:srgbClr val="5D6EB1"/>
                </a:solidFill>
                <a:latin typeface="Aileron Regular Bold"/>
              </a:rPr>
              <a:t>Nudegimai – vienas dažniausiai pasitaikančių nelaimingų atsitikimų namuose. Žmonės savo buities neįsivaizduoja be viryklių, atviros liepsnos, šildytuvų ir daugybės kitų prietaisų.</a:t>
            </a:r>
            <a:endParaRPr lang="en-US" sz="2400" spc="48" dirty="0">
              <a:solidFill>
                <a:srgbClr val="5D6EB1"/>
              </a:solidFill>
              <a:latin typeface="Aileron Regular Bold"/>
            </a:endParaRPr>
          </a:p>
          <a:p>
            <a:pPr algn="just"/>
            <a:endParaRPr lang="lt-LT" sz="2400" spc="48" dirty="0">
              <a:solidFill>
                <a:srgbClr val="5D6EB1"/>
              </a:solidFill>
              <a:latin typeface="Aileron Regular Bold"/>
            </a:endParaRPr>
          </a:p>
        </p:txBody>
      </p:sp>
      <p:pic>
        <p:nvPicPr>
          <p:cNvPr id="6" name="Picture 5">
            <a:extLst>
              <a:ext uri="{FF2B5EF4-FFF2-40B4-BE49-F238E27FC236}">
                <a16:creationId xmlns:a16="http://schemas.microsoft.com/office/drawing/2014/main" id="{D8704C54-5D61-4941-BBE8-94CE58FB8580}"/>
              </a:ext>
            </a:extLst>
          </p:cNvPr>
          <p:cNvPicPr>
            <a:picLocks noChangeAspect="1"/>
          </p:cNvPicPr>
          <p:nvPr/>
        </p:nvPicPr>
        <p:blipFill>
          <a:blip r:embed="rId3"/>
          <a:stretch>
            <a:fillRect/>
          </a:stretch>
        </p:blipFill>
        <p:spPr>
          <a:xfrm>
            <a:off x="2133600" y="694777"/>
            <a:ext cx="5779509" cy="1347333"/>
          </a:xfrm>
          <a:prstGeom prst="rect">
            <a:avLst/>
          </a:prstGeom>
        </p:spPr>
      </p:pic>
      <p:pic>
        <p:nvPicPr>
          <p:cNvPr id="3" name="Picture 2">
            <a:extLst>
              <a:ext uri="{FF2B5EF4-FFF2-40B4-BE49-F238E27FC236}">
                <a16:creationId xmlns:a16="http://schemas.microsoft.com/office/drawing/2014/main" id="{C0460818-3FC3-4769-9A30-C25B37DFA2B8}"/>
              </a:ext>
            </a:extLst>
          </p:cNvPr>
          <p:cNvPicPr>
            <a:picLocks noChangeAspect="1"/>
          </p:cNvPicPr>
          <p:nvPr/>
        </p:nvPicPr>
        <p:blipFill>
          <a:blip r:embed="rId4"/>
          <a:stretch>
            <a:fillRect/>
          </a:stretch>
        </p:blipFill>
        <p:spPr>
          <a:xfrm>
            <a:off x="0" y="130849"/>
            <a:ext cx="2487384" cy="2475191"/>
          </a:xfrm>
          <a:prstGeom prst="rect">
            <a:avLst/>
          </a:prstGeom>
        </p:spPr>
      </p:pic>
      <p:pic>
        <p:nvPicPr>
          <p:cNvPr id="8" name="Picture 7">
            <a:extLst>
              <a:ext uri="{FF2B5EF4-FFF2-40B4-BE49-F238E27FC236}">
                <a16:creationId xmlns:a16="http://schemas.microsoft.com/office/drawing/2014/main" id="{FEAA165B-7221-43F3-8734-0D38C881C032}"/>
              </a:ext>
            </a:extLst>
          </p:cNvPr>
          <p:cNvPicPr>
            <a:picLocks noChangeAspect="1"/>
          </p:cNvPicPr>
          <p:nvPr/>
        </p:nvPicPr>
        <p:blipFill>
          <a:blip r:embed="rId5"/>
          <a:stretch>
            <a:fillRect/>
          </a:stretch>
        </p:blipFill>
        <p:spPr>
          <a:xfrm>
            <a:off x="13041951" y="109510"/>
            <a:ext cx="5182049" cy="3865199"/>
          </a:xfrm>
          <a:prstGeom prst="rect">
            <a:avLst/>
          </a:prstGeom>
        </p:spPr>
      </p:pic>
      <p:pic>
        <p:nvPicPr>
          <p:cNvPr id="11" name="Picture 10">
            <a:extLst>
              <a:ext uri="{FF2B5EF4-FFF2-40B4-BE49-F238E27FC236}">
                <a16:creationId xmlns:a16="http://schemas.microsoft.com/office/drawing/2014/main" id="{388F77E1-E105-4E51-9002-1B75AAEC8F39}"/>
              </a:ext>
            </a:extLst>
          </p:cNvPr>
          <p:cNvPicPr>
            <a:picLocks noChangeAspect="1"/>
          </p:cNvPicPr>
          <p:nvPr/>
        </p:nvPicPr>
        <p:blipFill>
          <a:blip r:embed="rId6"/>
          <a:stretch>
            <a:fillRect/>
          </a:stretch>
        </p:blipFill>
        <p:spPr>
          <a:xfrm>
            <a:off x="14005946" y="4186518"/>
            <a:ext cx="3792041" cy="2853175"/>
          </a:xfrm>
          <a:prstGeom prst="rect">
            <a:avLst/>
          </a:prstGeom>
        </p:spPr>
      </p:pic>
      <p:pic>
        <p:nvPicPr>
          <p:cNvPr id="14" name="Picture 13">
            <a:extLst>
              <a:ext uri="{FF2B5EF4-FFF2-40B4-BE49-F238E27FC236}">
                <a16:creationId xmlns:a16="http://schemas.microsoft.com/office/drawing/2014/main" id="{72A254CE-E0AF-4CEB-BE98-DEBAE9BB7721}"/>
              </a:ext>
            </a:extLst>
          </p:cNvPr>
          <p:cNvPicPr>
            <a:picLocks noChangeAspect="1"/>
          </p:cNvPicPr>
          <p:nvPr/>
        </p:nvPicPr>
        <p:blipFill>
          <a:blip r:embed="rId7"/>
          <a:stretch>
            <a:fillRect/>
          </a:stretch>
        </p:blipFill>
        <p:spPr>
          <a:xfrm>
            <a:off x="5995751" y="5179084"/>
            <a:ext cx="3834716" cy="3237257"/>
          </a:xfrm>
          <a:prstGeom prst="rect">
            <a:avLst/>
          </a:prstGeom>
        </p:spPr>
      </p:pic>
      <p:pic>
        <p:nvPicPr>
          <p:cNvPr id="12" name="Picture 11">
            <a:extLst>
              <a:ext uri="{FF2B5EF4-FFF2-40B4-BE49-F238E27FC236}">
                <a16:creationId xmlns:a16="http://schemas.microsoft.com/office/drawing/2014/main" id="{6A5AAD22-8EEF-425A-A213-50BE86B08828}"/>
              </a:ext>
            </a:extLst>
          </p:cNvPr>
          <p:cNvPicPr>
            <a:picLocks noChangeAspect="1"/>
          </p:cNvPicPr>
          <p:nvPr/>
        </p:nvPicPr>
        <p:blipFill>
          <a:blip r:embed="rId8"/>
          <a:stretch>
            <a:fillRect/>
          </a:stretch>
        </p:blipFill>
        <p:spPr>
          <a:xfrm>
            <a:off x="9585960" y="401421"/>
            <a:ext cx="4123268" cy="4963798"/>
          </a:xfrm>
          <a:prstGeom prst="rect">
            <a:avLst/>
          </a:prstGeom>
        </p:spPr>
      </p:pic>
    </p:spTree>
    <p:extLst>
      <p:ext uri="{BB962C8B-B14F-4D97-AF65-F5344CB8AC3E}">
        <p14:creationId xmlns:p14="http://schemas.microsoft.com/office/powerpoint/2010/main" val="17762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480" y="8463593"/>
            <a:ext cx="18288000" cy="1785307"/>
          </a:xfrm>
          <a:prstGeom prst="rect">
            <a:avLst/>
          </a:prstGeom>
          <a:solidFill>
            <a:srgbClr val="FF0000"/>
          </a:solidFill>
        </p:spPr>
      </p:sp>
      <p:sp>
        <p:nvSpPr>
          <p:cNvPr id="4" name="TextBox 3">
            <a:extLst>
              <a:ext uri="{FF2B5EF4-FFF2-40B4-BE49-F238E27FC236}">
                <a16:creationId xmlns:a16="http://schemas.microsoft.com/office/drawing/2014/main" id="{12D1277E-0B84-47B3-ADC3-086558FA014C}"/>
              </a:ext>
            </a:extLst>
          </p:cNvPr>
          <p:cNvSpPr txBox="1"/>
          <p:nvPr/>
        </p:nvSpPr>
        <p:spPr>
          <a:xfrm>
            <a:off x="2286000" y="909560"/>
            <a:ext cx="6117370" cy="707886"/>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lt-LT" sz="4000" b="1" dirty="0"/>
              <a:t>NUDEGIMAI PREVENCIJA</a:t>
            </a:r>
            <a:endParaRPr lang="en-US" sz="4000" b="1" dirty="0"/>
          </a:p>
        </p:txBody>
      </p:sp>
      <p:pic>
        <p:nvPicPr>
          <p:cNvPr id="6" name="Picture 5">
            <a:extLst>
              <a:ext uri="{FF2B5EF4-FFF2-40B4-BE49-F238E27FC236}">
                <a16:creationId xmlns:a16="http://schemas.microsoft.com/office/drawing/2014/main" id="{4A57B834-71E4-41BA-8B50-3AF0BC2F8958}"/>
              </a:ext>
            </a:extLst>
          </p:cNvPr>
          <p:cNvPicPr>
            <a:picLocks noChangeAspect="1"/>
          </p:cNvPicPr>
          <p:nvPr/>
        </p:nvPicPr>
        <p:blipFill>
          <a:blip r:embed="rId2"/>
          <a:stretch>
            <a:fillRect/>
          </a:stretch>
        </p:blipFill>
        <p:spPr>
          <a:xfrm>
            <a:off x="0" y="22860"/>
            <a:ext cx="2487384" cy="2481287"/>
          </a:xfrm>
          <a:prstGeom prst="rect">
            <a:avLst/>
          </a:prstGeom>
        </p:spPr>
      </p:pic>
      <p:pic>
        <p:nvPicPr>
          <p:cNvPr id="9" name="Picture 8">
            <a:extLst>
              <a:ext uri="{FF2B5EF4-FFF2-40B4-BE49-F238E27FC236}">
                <a16:creationId xmlns:a16="http://schemas.microsoft.com/office/drawing/2014/main" id="{CEF94AC8-575D-472C-A037-C0198265BA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0363200" y="4767893"/>
            <a:ext cx="6529070" cy="3695700"/>
          </a:xfrm>
          <a:prstGeom prst="rect">
            <a:avLst/>
          </a:prstGeom>
        </p:spPr>
      </p:pic>
      <p:pic>
        <p:nvPicPr>
          <p:cNvPr id="12" name="Picture 11">
            <a:extLst>
              <a:ext uri="{FF2B5EF4-FFF2-40B4-BE49-F238E27FC236}">
                <a16:creationId xmlns:a16="http://schemas.microsoft.com/office/drawing/2014/main" id="{24055B90-A3F5-4066-A578-00A9909A1D1C}"/>
              </a:ext>
            </a:extLst>
          </p:cNvPr>
          <p:cNvPicPr>
            <a:picLocks noChangeAspect="1"/>
          </p:cNvPicPr>
          <p:nvPr/>
        </p:nvPicPr>
        <p:blipFill>
          <a:blip r:embed="rId5"/>
          <a:stretch>
            <a:fillRect/>
          </a:stretch>
        </p:blipFill>
        <p:spPr>
          <a:xfrm>
            <a:off x="14645640" y="3008956"/>
            <a:ext cx="3611880" cy="5424157"/>
          </a:xfrm>
          <a:prstGeom prst="rect">
            <a:avLst/>
          </a:prstGeom>
        </p:spPr>
      </p:pic>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304800" y="2857500"/>
            <a:ext cx="12496800" cy="4889351"/>
          </a:xfrm>
        </p:spPr>
        <p:txBody>
          <a:bodyPr>
            <a:normAutofit/>
          </a:bodyPr>
          <a:lstStyle/>
          <a:p>
            <a:r>
              <a:rPr lang="en-US" sz="2400" spc="48" dirty="0">
                <a:solidFill>
                  <a:srgbClr val="5D6EB1"/>
                </a:solidFill>
                <a:latin typeface="Aileron Regular Bold"/>
              </a:rPr>
              <a:t>L</a:t>
            </a:r>
            <a:r>
              <a:rPr lang="lt-LT" sz="2400" spc="48" dirty="0">
                <a:solidFill>
                  <a:srgbClr val="5D6EB1"/>
                </a:solidFill>
                <a:latin typeface="Aileron Regular Bold"/>
              </a:rPr>
              <a:t>aikyti vaikus toliau nuo viryklės</a:t>
            </a:r>
            <a:r>
              <a:rPr lang="en-US" sz="2400" spc="48" dirty="0">
                <a:solidFill>
                  <a:srgbClr val="5D6EB1"/>
                </a:solidFill>
                <a:latin typeface="Aileron Regular Bold"/>
              </a:rPr>
              <a:t>.</a:t>
            </a:r>
          </a:p>
          <a:p>
            <a:r>
              <a:rPr lang="lt-LT" sz="2400" spc="48" dirty="0">
                <a:solidFill>
                  <a:srgbClr val="5D6EB1"/>
                </a:solidFill>
                <a:latin typeface="Aileron Regular Bold"/>
              </a:rPr>
              <a:t>Stengtis virti ir kepti galinės viryklės pusėje</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en-US" sz="2400" spc="48" dirty="0">
                <a:solidFill>
                  <a:srgbClr val="5D6EB1"/>
                </a:solidFill>
                <a:latin typeface="Aileron Regular Bold"/>
              </a:rPr>
              <a:t>A</a:t>
            </a:r>
            <a:r>
              <a:rPr lang="lt-LT" sz="2400" spc="48" dirty="0">
                <a:solidFill>
                  <a:srgbClr val="5D6EB1"/>
                </a:solidFill>
                <a:latin typeface="Aileron Regular Bold"/>
              </a:rPr>
              <a:t>lkūne patikrinti vonios vandens temperatūrą prieš prausiant kūdikį ar vaiką</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en-US" sz="2400" spc="48" dirty="0">
                <a:solidFill>
                  <a:srgbClr val="5D6EB1"/>
                </a:solidFill>
                <a:latin typeface="Aileron Regular Bold"/>
              </a:rPr>
              <a:t>L</a:t>
            </a:r>
            <a:r>
              <a:rPr lang="lt-LT" sz="2400" spc="48" dirty="0">
                <a:solidFill>
                  <a:srgbClr val="5D6EB1"/>
                </a:solidFill>
                <a:latin typeface="Aileron Regular Bold"/>
              </a:rPr>
              <a:t>aikyti degtukus, žiebtuvėlius ir kitus degius daiktus toliau nuo vaikams</a:t>
            </a:r>
            <a:r>
              <a:rPr lang="en-US" sz="2400" spc="48" dirty="0">
                <a:solidFill>
                  <a:srgbClr val="5D6EB1"/>
                </a:solidFill>
                <a:latin typeface="Aileron Regular Bold"/>
              </a:rPr>
              <a:t>.</a:t>
            </a:r>
            <a:r>
              <a:rPr lang="lt-LT" sz="2400" spc="48" dirty="0">
                <a:solidFill>
                  <a:srgbClr val="5D6EB1"/>
                </a:solidFill>
                <a:latin typeface="Aileron Regular Bold"/>
              </a:rPr>
              <a:t> matomos ir pasiekiamos vietos</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en-US" sz="2400" spc="48" dirty="0">
                <a:solidFill>
                  <a:srgbClr val="5D6EB1"/>
                </a:solidFill>
                <a:latin typeface="Aileron Regular Bold"/>
              </a:rPr>
              <a:t>L</a:t>
            </a:r>
            <a:r>
              <a:rPr lang="lt-LT" sz="2400" spc="48" dirty="0">
                <a:solidFill>
                  <a:srgbClr val="5D6EB1"/>
                </a:solidFill>
                <a:latin typeface="Aileron Regular Bold"/>
              </a:rPr>
              <a:t>aikyti karštus gėrimus vaikams nepasiekiamoje vietoje</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en-US" sz="2400" spc="48" dirty="0">
                <a:solidFill>
                  <a:srgbClr val="5D6EB1"/>
                </a:solidFill>
                <a:latin typeface="Aileron Regular Bold"/>
              </a:rPr>
              <a:t>N</a:t>
            </a:r>
            <a:r>
              <a:rPr lang="lt-LT" sz="2400" spc="48" dirty="0">
                <a:solidFill>
                  <a:srgbClr val="5D6EB1"/>
                </a:solidFill>
                <a:latin typeface="Aileron Regular Bold"/>
              </a:rPr>
              <a:t>amie visada turėti pirmosios pagalbos vaistinėlę</a:t>
            </a:r>
            <a:r>
              <a:rPr lang="en-US" sz="2400" spc="48" dirty="0">
                <a:solidFill>
                  <a:srgbClr val="5D6EB1"/>
                </a:solidFill>
                <a:latin typeface="Aileron Regular Bold"/>
              </a:rPr>
              <a:t>.</a:t>
            </a:r>
          </a:p>
          <a:p>
            <a:r>
              <a:rPr lang="lt-LT" sz="2400" spc="48" dirty="0">
                <a:solidFill>
                  <a:srgbClr val="5D6EB1"/>
                </a:solidFill>
                <a:latin typeface="Aileron Regular Bold"/>
              </a:rPr>
              <a:t>Išjungti visus elektros prietaisus jais pasinaudojus</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Mokyti vaikus saugaus elgesio buityje</a:t>
            </a:r>
            <a:r>
              <a:rPr lang="en-US" sz="2400" spc="48" dirty="0">
                <a:solidFill>
                  <a:srgbClr val="5D6EB1"/>
                </a:solidFill>
                <a:latin typeface="Aileron Regular Bold"/>
              </a:rPr>
              <a:t>.</a:t>
            </a:r>
            <a:endParaRPr lang="lt-LT" sz="2400" spc="48" dirty="0">
              <a:solidFill>
                <a:srgbClr val="5D6EB1"/>
              </a:solidFill>
              <a:latin typeface="Aileron Regular Bold"/>
            </a:endParaRPr>
          </a:p>
        </p:txBody>
      </p:sp>
    </p:spTree>
    <p:extLst>
      <p:ext uri="{BB962C8B-B14F-4D97-AF65-F5344CB8AC3E}">
        <p14:creationId xmlns:p14="http://schemas.microsoft.com/office/powerpoint/2010/main" val="32729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FA69-0608-4319-8B9C-E74DF7C15586}"/>
              </a:ext>
            </a:extLst>
          </p:cNvPr>
          <p:cNvSpPr>
            <a:spLocks noGrp="1"/>
          </p:cNvSpPr>
          <p:nvPr>
            <p:ph type="title"/>
          </p:nvPr>
        </p:nvSpPr>
        <p:spPr>
          <a:xfrm>
            <a:off x="4800600" y="0"/>
            <a:ext cx="8229600" cy="1143000"/>
          </a:xfrm>
        </p:spPr>
        <p:txBody>
          <a:bodyPr>
            <a:normAutofit/>
          </a:bodyPr>
          <a:lstStyle/>
          <a:p>
            <a:r>
              <a:rPr lang="lt-LT" sz="2400" b="1" u="sng" dirty="0"/>
              <a:t>UŽDUOTIS VAIKAMS</a:t>
            </a:r>
            <a:endParaRPr lang="en-US" sz="2400" b="1" u="sng" dirty="0"/>
          </a:p>
        </p:txBody>
      </p:sp>
      <p:sp>
        <p:nvSpPr>
          <p:cNvPr id="4" name="TextBox 3">
            <a:extLst>
              <a:ext uri="{FF2B5EF4-FFF2-40B4-BE49-F238E27FC236}">
                <a16:creationId xmlns:a16="http://schemas.microsoft.com/office/drawing/2014/main" id="{D4ECFC36-DF7F-42DB-9893-7C1337250A57}"/>
              </a:ext>
            </a:extLst>
          </p:cNvPr>
          <p:cNvSpPr txBox="1"/>
          <p:nvPr/>
        </p:nvSpPr>
        <p:spPr>
          <a:xfrm>
            <a:off x="914400" y="876300"/>
            <a:ext cx="15697200" cy="461665"/>
          </a:xfrm>
          <a:prstGeom prst="rect">
            <a:avLst/>
          </a:prstGeom>
          <a:noFill/>
        </p:spPr>
        <p:txBody>
          <a:bodyPr wrap="square" rtlCol="0">
            <a:spAutoFit/>
          </a:bodyPr>
          <a:lstStyle/>
          <a:p>
            <a:pPr algn="ctr"/>
            <a:r>
              <a:rPr lang="lt-LT" sz="2400" dirty="0"/>
              <a:t>Atsispausdink ir nuspalvink paveikslėlius, išgirsk eiliuotą pasaką apie gr</a:t>
            </a:r>
            <a:r>
              <a:rPr lang="en-US" sz="2400" dirty="0"/>
              <a:t>e</a:t>
            </a:r>
            <a:r>
              <a:rPr lang="lt-LT" sz="2400" dirty="0"/>
              <a:t>siančius pavojus</a:t>
            </a:r>
            <a:r>
              <a:rPr lang="lt-LT" dirty="0"/>
              <a:t>. </a:t>
            </a:r>
            <a:endParaRPr lang="en-US" dirty="0"/>
          </a:p>
        </p:txBody>
      </p:sp>
      <p:sp>
        <p:nvSpPr>
          <p:cNvPr id="5" name="TextBox 4">
            <a:extLst>
              <a:ext uri="{FF2B5EF4-FFF2-40B4-BE49-F238E27FC236}">
                <a16:creationId xmlns:a16="http://schemas.microsoft.com/office/drawing/2014/main" id="{578A2600-C0E6-4008-8AD0-9C7D7BD65B30}"/>
              </a:ext>
            </a:extLst>
          </p:cNvPr>
          <p:cNvSpPr txBox="1"/>
          <p:nvPr/>
        </p:nvSpPr>
        <p:spPr>
          <a:xfrm>
            <a:off x="996119" y="1945857"/>
            <a:ext cx="3352800" cy="1200329"/>
          </a:xfrm>
          <a:prstGeom prst="rect">
            <a:avLst/>
          </a:prstGeom>
          <a:noFill/>
        </p:spPr>
        <p:txBody>
          <a:bodyPr wrap="square" rtlCol="0">
            <a:spAutoFit/>
          </a:bodyPr>
          <a:lstStyle/>
          <a:p>
            <a:r>
              <a:rPr lang="lt-LT" dirty="0"/>
              <a:t>Stovi ant viryklės puodas</a:t>
            </a:r>
          </a:p>
          <a:p>
            <a:r>
              <a:rPr lang="lt-LT" dirty="0"/>
              <a:t>Iš piktumo visas juodas:</a:t>
            </a:r>
          </a:p>
          <a:p>
            <a:pPr marL="285750" indent="-285750">
              <a:buFontTx/>
              <a:buChar char="-"/>
            </a:pPr>
            <a:r>
              <a:rPr lang="lt-LT" dirty="0"/>
              <a:t>Virš manęs drabužiai džiūsta,</a:t>
            </a:r>
          </a:p>
          <a:p>
            <a:pPr marL="285750" indent="-285750">
              <a:buFontTx/>
              <a:buChar char="-"/>
            </a:pPr>
            <a:r>
              <a:rPr lang="lt-LT" dirty="0"/>
              <a:t>Jie sudegint gali būstą</a:t>
            </a:r>
            <a:r>
              <a:rPr lang="en-US" dirty="0"/>
              <a:t>!</a:t>
            </a:r>
          </a:p>
        </p:txBody>
      </p:sp>
      <p:pic>
        <p:nvPicPr>
          <p:cNvPr id="6" name="Picture 5">
            <a:extLst>
              <a:ext uri="{FF2B5EF4-FFF2-40B4-BE49-F238E27FC236}">
                <a16:creationId xmlns:a16="http://schemas.microsoft.com/office/drawing/2014/main" id="{23EBF981-7255-481E-B74F-752ADFAD6B46}"/>
              </a:ext>
            </a:extLst>
          </p:cNvPr>
          <p:cNvPicPr>
            <a:picLocks noChangeAspect="1"/>
          </p:cNvPicPr>
          <p:nvPr/>
        </p:nvPicPr>
        <p:blipFill>
          <a:blip r:embed="rId2">
            <a:grayscl/>
            <a:extLst>
              <a:ext uri="{BEBA8EAE-BF5A-486C-A8C5-ECC9F3942E4B}">
                <a14:imgProps xmlns:a14="http://schemas.microsoft.com/office/drawing/2010/main">
                  <a14:imgLayer r:embed="rId3">
                    <a14:imgEffect>
                      <a14:sharpenSoften amount="-5000"/>
                    </a14:imgEffect>
                    <a14:imgEffect>
                      <a14:brightnessContrast bright="58000" contrast="95000"/>
                    </a14:imgEffect>
                  </a14:imgLayer>
                </a14:imgProps>
              </a:ext>
            </a:extLst>
          </a:blip>
          <a:stretch>
            <a:fillRect/>
          </a:stretch>
        </p:blipFill>
        <p:spPr>
          <a:xfrm>
            <a:off x="39775" y="3536403"/>
            <a:ext cx="4876800" cy="5872360"/>
          </a:xfrm>
          <a:prstGeom prst="rect">
            <a:avLst/>
          </a:prstGeom>
        </p:spPr>
      </p:pic>
      <p:sp>
        <p:nvSpPr>
          <p:cNvPr id="7" name="TextBox 6">
            <a:extLst>
              <a:ext uri="{FF2B5EF4-FFF2-40B4-BE49-F238E27FC236}">
                <a16:creationId xmlns:a16="http://schemas.microsoft.com/office/drawing/2014/main" id="{A7AB789A-04B6-42A1-B948-9BD6F7C3C137}"/>
              </a:ext>
            </a:extLst>
          </p:cNvPr>
          <p:cNvSpPr txBox="1"/>
          <p:nvPr/>
        </p:nvSpPr>
        <p:spPr>
          <a:xfrm>
            <a:off x="5638888" y="1937183"/>
            <a:ext cx="3048000" cy="1200329"/>
          </a:xfrm>
          <a:prstGeom prst="rect">
            <a:avLst/>
          </a:prstGeom>
          <a:noFill/>
        </p:spPr>
        <p:txBody>
          <a:bodyPr wrap="square" rtlCol="0">
            <a:spAutoFit/>
          </a:bodyPr>
          <a:lstStyle/>
          <a:p>
            <a:r>
              <a:rPr lang="en-US" dirty="0" err="1"/>
              <a:t>Lygintuvas</a:t>
            </a:r>
            <a:r>
              <a:rPr lang="en-US" dirty="0"/>
              <a:t> kai</a:t>
            </a:r>
            <a:r>
              <a:rPr lang="lt-LT" dirty="0"/>
              <a:t> įkaista</a:t>
            </a:r>
          </a:p>
          <a:p>
            <a:r>
              <a:rPr lang="lt-LT" dirty="0"/>
              <a:t>Gali jis sukelti gaisrą.</a:t>
            </a:r>
          </a:p>
          <a:p>
            <a:r>
              <a:rPr lang="lt-LT" dirty="0"/>
              <a:t>Ir pirštus nudegint gali,</a:t>
            </a:r>
          </a:p>
          <a:p>
            <a:r>
              <a:rPr lang="lt-LT" dirty="0"/>
              <a:t>Išjungiau, einu pro šalį. </a:t>
            </a:r>
            <a:r>
              <a:rPr lang="en-US" dirty="0"/>
              <a:t> </a:t>
            </a:r>
          </a:p>
        </p:txBody>
      </p:sp>
      <p:pic>
        <p:nvPicPr>
          <p:cNvPr id="8" name="Picture 7">
            <a:extLst>
              <a:ext uri="{FF2B5EF4-FFF2-40B4-BE49-F238E27FC236}">
                <a16:creationId xmlns:a16="http://schemas.microsoft.com/office/drawing/2014/main" id="{ED726695-A510-44ED-878D-5AFCB153826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697624" y="4330586"/>
            <a:ext cx="5020660" cy="3844587"/>
          </a:xfrm>
          <a:prstGeom prst="rect">
            <a:avLst/>
          </a:prstGeom>
        </p:spPr>
      </p:pic>
      <p:cxnSp>
        <p:nvCxnSpPr>
          <p:cNvPr id="10" name="Straight Connector 9">
            <a:extLst>
              <a:ext uri="{FF2B5EF4-FFF2-40B4-BE49-F238E27FC236}">
                <a16:creationId xmlns:a16="http://schemas.microsoft.com/office/drawing/2014/main" id="{919FA336-FF12-4C4A-ADD9-F4FC2360FD0E}"/>
              </a:ext>
            </a:extLst>
          </p:cNvPr>
          <p:cNvCxnSpPr>
            <a:cxnSpLocks/>
          </p:cNvCxnSpPr>
          <p:nvPr/>
        </p:nvCxnSpPr>
        <p:spPr>
          <a:xfrm>
            <a:off x="4866206" y="1562099"/>
            <a:ext cx="0" cy="852993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E022AC0-D105-4848-8DC5-AEF2F4E4E6C8}"/>
              </a:ext>
            </a:extLst>
          </p:cNvPr>
          <p:cNvCxnSpPr>
            <a:cxnSpLocks/>
          </p:cNvCxnSpPr>
          <p:nvPr/>
        </p:nvCxnSpPr>
        <p:spPr>
          <a:xfrm>
            <a:off x="9372600" y="1562100"/>
            <a:ext cx="0" cy="8529935"/>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37B701A-2928-43FE-BD2F-6A7BD64423C8}"/>
              </a:ext>
            </a:extLst>
          </p:cNvPr>
          <p:cNvSpPr txBox="1"/>
          <p:nvPr/>
        </p:nvSpPr>
        <p:spPr>
          <a:xfrm>
            <a:off x="10694499" y="1776264"/>
            <a:ext cx="3193700" cy="1200329"/>
          </a:xfrm>
          <a:prstGeom prst="rect">
            <a:avLst/>
          </a:prstGeom>
          <a:noFill/>
        </p:spPr>
        <p:txBody>
          <a:bodyPr wrap="square" rtlCol="0">
            <a:spAutoFit/>
          </a:bodyPr>
          <a:lstStyle/>
          <a:p>
            <a:r>
              <a:rPr lang="lt-LT" dirty="0"/>
              <a:t>Kai tėvų nėra</a:t>
            </a:r>
            <a:r>
              <a:rPr lang="en-US" dirty="0"/>
              <a:t> </a:t>
            </a:r>
            <a:r>
              <a:rPr lang="lt-LT" dirty="0"/>
              <a:t>šalia –</a:t>
            </a:r>
          </a:p>
          <a:p>
            <a:r>
              <a:rPr lang="lt-LT" dirty="0"/>
              <a:t>Atsargiai su elektra. </a:t>
            </a:r>
          </a:p>
          <a:p>
            <a:r>
              <a:rPr lang="lt-LT" dirty="0"/>
              <a:t>Šviesą užsidegti moki,</a:t>
            </a:r>
          </a:p>
          <a:p>
            <a:r>
              <a:rPr lang="lt-LT" dirty="0"/>
              <a:t>Prietaiso nejunki jokio</a:t>
            </a:r>
            <a:r>
              <a:rPr lang="en-US" dirty="0"/>
              <a:t>!</a:t>
            </a:r>
          </a:p>
        </p:txBody>
      </p:sp>
      <p:pic>
        <p:nvPicPr>
          <p:cNvPr id="19" name="Picture 18">
            <a:extLst>
              <a:ext uri="{FF2B5EF4-FFF2-40B4-BE49-F238E27FC236}">
                <a16:creationId xmlns:a16="http://schemas.microsoft.com/office/drawing/2014/main" id="{C6B2EAE1-C7A4-454F-9C87-7B5B1778BC3A}"/>
              </a:ext>
            </a:extLst>
          </p:cNvPr>
          <p:cNvPicPr>
            <a:picLocks noChangeAspect="1"/>
          </p:cNvPicPr>
          <p:nvPr/>
        </p:nvPicPr>
        <p:blipFill rotWithShape="1">
          <a:blip r:embed="rId6"/>
          <a:srcRect t="-3566" b="8851"/>
          <a:stretch/>
        </p:blipFill>
        <p:spPr>
          <a:xfrm>
            <a:off x="9429431" y="4035550"/>
            <a:ext cx="4371740" cy="4434661"/>
          </a:xfrm>
          <a:prstGeom prst="rect">
            <a:avLst/>
          </a:prstGeom>
        </p:spPr>
      </p:pic>
      <p:cxnSp>
        <p:nvCxnSpPr>
          <p:cNvPr id="21" name="Straight Connector 20">
            <a:extLst>
              <a:ext uri="{FF2B5EF4-FFF2-40B4-BE49-F238E27FC236}">
                <a16:creationId xmlns:a16="http://schemas.microsoft.com/office/drawing/2014/main" id="{85FA5117-0485-4AFF-8F8D-40E63D775419}"/>
              </a:ext>
            </a:extLst>
          </p:cNvPr>
          <p:cNvCxnSpPr/>
          <p:nvPr/>
        </p:nvCxnSpPr>
        <p:spPr>
          <a:xfrm>
            <a:off x="13849839" y="1614100"/>
            <a:ext cx="0" cy="852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B408ECA-F575-4D6D-9D78-B9D73CD91459}"/>
              </a:ext>
            </a:extLst>
          </p:cNvPr>
          <p:cNvSpPr txBox="1"/>
          <p:nvPr/>
        </p:nvSpPr>
        <p:spPr>
          <a:xfrm>
            <a:off x="14630400" y="1773034"/>
            <a:ext cx="3352786" cy="1200329"/>
          </a:xfrm>
          <a:prstGeom prst="rect">
            <a:avLst/>
          </a:prstGeom>
          <a:noFill/>
        </p:spPr>
        <p:txBody>
          <a:bodyPr wrap="square" rtlCol="0">
            <a:spAutoFit/>
          </a:bodyPr>
          <a:lstStyle/>
          <a:p>
            <a:r>
              <a:rPr lang="lt-LT" dirty="0"/>
              <a:t>Gaisras kyla, dūmai rūksta, skambint man drąsos netrūksta. </a:t>
            </a:r>
          </a:p>
          <a:p>
            <a:r>
              <a:rPr lang="en-US" dirty="0"/>
              <a:t>112 </a:t>
            </a:r>
            <a:r>
              <a:rPr lang="en-US" dirty="0" err="1"/>
              <a:t>renku</a:t>
            </a:r>
            <a:r>
              <a:rPr lang="en-US" dirty="0"/>
              <a:t>,</a:t>
            </a:r>
          </a:p>
          <a:p>
            <a:r>
              <a:rPr lang="lt-LT" dirty="0"/>
              <a:t>Pranešt adresą skubu</a:t>
            </a:r>
            <a:r>
              <a:rPr lang="en-US" dirty="0"/>
              <a:t>!</a:t>
            </a:r>
          </a:p>
        </p:txBody>
      </p:sp>
      <p:pic>
        <p:nvPicPr>
          <p:cNvPr id="23" name="Picture 22">
            <a:extLst>
              <a:ext uri="{FF2B5EF4-FFF2-40B4-BE49-F238E27FC236}">
                <a16:creationId xmlns:a16="http://schemas.microsoft.com/office/drawing/2014/main" id="{848824AC-B54E-4CEA-B401-4FFFA8E164E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b="9559"/>
          <a:stretch/>
        </p:blipFill>
        <p:spPr>
          <a:xfrm>
            <a:off x="14005591" y="3848100"/>
            <a:ext cx="4237468" cy="4139000"/>
          </a:xfrm>
          <a:prstGeom prst="rect">
            <a:avLst/>
          </a:prstGeom>
        </p:spPr>
      </p:pic>
    </p:spTree>
    <p:extLst>
      <p:ext uri="{BB962C8B-B14F-4D97-AF65-F5344CB8AC3E}">
        <p14:creationId xmlns:p14="http://schemas.microsoft.com/office/powerpoint/2010/main" val="353940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01693"/>
            <a:ext cx="18288000" cy="1785307"/>
          </a:xfrm>
          <a:prstGeom prst="rect">
            <a:avLst/>
          </a:prstGeom>
          <a:solidFill>
            <a:schemeClr val="accent3">
              <a:lumMod val="75000"/>
            </a:schemeClr>
          </a:solidFill>
        </p:spPr>
      </p:sp>
      <p:sp>
        <p:nvSpPr>
          <p:cNvPr id="9" name="Pavadinimas 8">
            <a:extLst>
              <a:ext uri="{FF2B5EF4-FFF2-40B4-BE49-F238E27FC236}">
                <a16:creationId xmlns:a16="http://schemas.microsoft.com/office/drawing/2014/main" id="{92D5BBA7-FC9D-465E-A200-33C150DC044A}"/>
              </a:ext>
            </a:extLst>
          </p:cNvPr>
          <p:cNvSpPr>
            <a:spLocks noGrp="1"/>
          </p:cNvSpPr>
          <p:nvPr>
            <p:ph type="title"/>
          </p:nvPr>
        </p:nvSpPr>
        <p:spPr>
          <a:xfrm>
            <a:off x="1295400" y="1635766"/>
            <a:ext cx="5715000" cy="971230"/>
          </a:xfrm>
        </p:spPr>
        <p:style>
          <a:lnRef idx="1">
            <a:schemeClr val="accent3"/>
          </a:lnRef>
          <a:fillRef idx="3">
            <a:schemeClr val="accent3"/>
          </a:fillRef>
          <a:effectRef idx="2">
            <a:schemeClr val="accent3"/>
          </a:effectRef>
          <a:fontRef idx="minor">
            <a:schemeClr val="lt1"/>
          </a:fontRef>
        </p:style>
        <p:txBody>
          <a:bodyPr>
            <a:noAutofit/>
          </a:bodyPr>
          <a:lstStyle/>
          <a:p>
            <a:pPr algn="ctr"/>
            <a:r>
              <a:rPr lang="lt-LT" sz="2800" spc="600" dirty="0">
                <a:solidFill>
                  <a:schemeClr val="bg1"/>
                </a:solidFill>
                <a:latin typeface="Aileron Regular Bold" panose="020B0604020202020204" charset="-70"/>
                <a:ea typeface="+mn-ea"/>
                <a:cs typeface="Arial" panose="020B0604020202020204" pitchFamily="34" charset="0"/>
              </a:rPr>
              <a:t>APSINUODIJIMAI</a:t>
            </a:r>
            <a:br>
              <a:rPr lang="lt-LT" sz="2400" spc="600" dirty="0">
                <a:solidFill>
                  <a:schemeClr val="bg1"/>
                </a:solidFill>
                <a:latin typeface="Aileron Regular Bold" panose="020B0604020202020204" charset="-70"/>
                <a:ea typeface="+mn-ea"/>
                <a:cs typeface="Arial" panose="020B0604020202020204" pitchFamily="34" charset="0"/>
              </a:rPr>
            </a:br>
            <a:endParaRPr lang="lt-LT" sz="2400" spc="600" dirty="0">
              <a:solidFill>
                <a:schemeClr val="bg1"/>
              </a:solidFill>
              <a:latin typeface="Aileron Regular Bold" panose="020B0604020202020204" charset="-70"/>
              <a:ea typeface="+mn-ea"/>
              <a:cs typeface="Arial" panose="020B0604020202020204" pitchFamily="34" charset="0"/>
            </a:endParaRPr>
          </a:p>
        </p:txBody>
      </p:sp>
      <p:pic>
        <p:nvPicPr>
          <p:cNvPr id="6" name="Picture 5">
            <a:extLst>
              <a:ext uri="{FF2B5EF4-FFF2-40B4-BE49-F238E27FC236}">
                <a16:creationId xmlns:a16="http://schemas.microsoft.com/office/drawing/2014/main" id="{4E71F906-8F97-46D9-B763-18E702EDA382}"/>
              </a:ext>
            </a:extLst>
          </p:cNvPr>
          <p:cNvPicPr>
            <a:picLocks noChangeAspect="1"/>
          </p:cNvPicPr>
          <p:nvPr/>
        </p:nvPicPr>
        <p:blipFill>
          <a:blip r:embed="rId2"/>
          <a:stretch>
            <a:fillRect/>
          </a:stretch>
        </p:blipFill>
        <p:spPr>
          <a:xfrm>
            <a:off x="12954000" y="245268"/>
            <a:ext cx="5097702" cy="3657601"/>
          </a:xfrm>
          <a:prstGeom prst="rect">
            <a:avLst/>
          </a:prstGeom>
        </p:spPr>
      </p:pic>
      <p:pic>
        <p:nvPicPr>
          <p:cNvPr id="17" name="Picture 16">
            <a:extLst>
              <a:ext uri="{FF2B5EF4-FFF2-40B4-BE49-F238E27FC236}">
                <a16:creationId xmlns:a16="http://schemas.microsoft.com/office/drawing/2014/main" id="{4561BA5F-F607-4655-A350-256CF1F4BBCC}"/>
              </a:ext>
            </a:extLst>
          </p:cNvPr>
          <p:cNvPicPr>
            <a:picLocks noChangeAspect="1"/>
          </p:cNvPicPr>
          <p:nvPr/>
        </p:nvPicPr>
        <p:blipFill>
          <a:blip r:embed="rId3"/>
          <a:stretch>
            <a:fillRect/>
          </a:stretch>
        </p:blipFill>
        <p:spPr>
          <a:xfrm>
            <a:off x="8235422" y="5365271"/>
            <a:ext cx="4762500" cy="3133725"/>
          </a:xfrm>
          <a:prstGeom prst="rect">
            <a:avLst/>
          </a:prstGeom>
        </p:spPr>
      </p:pic>
      <p:pic>
        <p:nvPicPr>
          <p:cNvPr id="19" name="Picture 18">
            <a:extLst>
              <a:ext uri="{FF2B5EF4-FFF2-40B4-BE49-F238E27FC236}">
                <a16:creationId xmlns:a16="http://schemas.microsoft.com/office/drawing/2014/main" id="{56308517-F92C-45AF-9F73-E126D666DA00}"/>
              </a:ext>
            </a:extLst>
          </p:cNvPr>
          <p:cNvPicPr>
            <a:picLocks noChangeAspect="1"/>
          </p:cNvPicPr>
          <p:nvPr/>
        </p:nvPicPr>
        <p:blipFill>
          <a:blip r:embed="rId4"/>
          <a:stretch>
            <a:fillRect/>
          </a:stretch>
        </p:blipFill>
        <p:spPr>
          <a:xfrm>
            <a:off x="12997922" y="5052239"/>
            <a:ext cx="5290078" cy="3444061"/>
          </a:xfrm>
          <a:prstGeom prst="rect">
            <a:avLst/>
          </a:prstGeom>
        </p:spPr>
      </p:pic>
      <p:pic>
        <p:nvPicPr>
          <p:cNvPr id="21" name="Picture 20">
            <a:extLst>
              <a:ext uri="{FF2B5EF4-FFF2-40B4-BE49-F238E27FC236}">
                <a16:creationId xmlns:a16="http://schemas.microsoft.com/office/drawing/2014/main" id="{5D350B3F-C7B4-4641-A840-7BC36DAC026E}"/>
              </a:ext>
            </a:extLst>
          </p:cNvPr>
          <p:cNvPicPr>
            <a:picLocks noChangeAspect="1"/>
          </p:cNvPicPr>
          <p:nvPr/>
        </p:nvPicPr>
        <p:blipFill>
          <a:blip r:embed="rId5"/>
          <a:stretch>
            <a:fillRect/>
          </a:stretch>
        </p:blipFill>
        <p:spPr>
          <a:xfrm>
            <a:off x="6477143" y="3140009"/>
            <a:ext cx="3133725" cy="3133725"/>
          </a:xfrm>
          <a:prstGeom prst="rect">
            <a:avLst/>
          </a:prstGeom>
        </p:spPr>
      </p:pic>
      <p:pic>
        <p:nvPicPr>
          <p:cNvPr id="22" name="Picture 21">
            <a:extLst>
              <a:ext uri="{FF2B5EF4-FFF2-40B4-BE49-F238E27FC236}">
                <a16:creationId xmlns:a16="http://schemas.microsoft.com/office/drawing/2014/main" id="{FB13E7EE-62B9-4714-B3F8-B3F24637B8B7}"/>
              </a:ext>
            </a:extLst>
          </p:cNvPr>
          <p:cNvPicPr>
            <a:picLocks noChangeAspect="1"/>
          </p:cNvPicPr>
          <p:nvPr/>
        </p:nvPicPr>
        <p:blipFill>
          <a:blip r:embed="rId6"/>
          <a:stretch>
            <a:fillRect/>
          </a:stretch>
        </p:blipFill>
        <p:spPr>
          <a:xfrm>
            <a:off x="293271" y="152561"/>
            <a:ext cx="1714500" cy="2743200"/>
          </a:xfrm>
          <a:prstGeom prst="rect">
            <a:avLst/>
          </a:prstGeom>
        </p:spPr>
      </p:pic>
      <p:sp>
        <p:nvSpPr>
          <p:cNvPr id="3" name="TextBox 2">
            <a:extLst>
              <a:ext uri="{FF2B5EF4-FFF2-40B4-BE49-F238E27FC236}">
                <a16:creationId xmlns:a16="http://schemas.microsoft.com/office/drawing/2014/main" id="{EE941E60-78B4-4B6B-9895-4AC05BC1967F}"/>
              </a:ext>
            </a:extLst>
          </p:cNvPr>
          <p:cNvSpPr txBox="1"/>
          <p:nvPr/>
        </p:nvSpPr>
        <p:spPr>
          <a:xfrm>
            <a:off x="236298" y="3390403"/>
            <a:ext cx="6629400" cy="4154984"/>
          </a:xfrm>
          <a:prstGeom prst="rect">
            <a:avLst/>
          </a:prstGeom>
          <a:noFill/>
        </p:spPr>
        <p:txBody>
          <a:bodyPr wrap="square" rtlCol="0">
            <a:spAutoFit/>
          </a:bodyPr>
          <a:lstStyle/>
          <a:p>
            <a:pPr marL="285750" indent="-285750">
              <a:buFont typeface="Arial" panose="020B0604020202020204" pitchFamily="34" charset="0"/>
              <a:buChar char="•"/>
            </a:pPr>
            <a:r>
              <a:rPr lang="lt-LT" sz="2400" b="1" dirty="0">
                <a:solidFill>
                  <a:srgbClr val="5D6EB1"/>
                </a:solidFill>
                <a:latin typeface="Aileron Regular Bold" panose="020B0604020202020204" charset="0"/>
              </a:rPr>
              <a:t>Tabletės būna labai gražios, rožinės ar dvispalvės, panašios į saldainius… </a:t>
            </a:r>
          </a:p>
          <a:p>
            <a:pPr marL="285750" indent="-285750">
              <a:buFont typeface="Arial" panose="020B0604020202020204" pitchFamily="34" charset="0"/>
              <a:buChar char="•"/>
            </a:pPr>
            <a:r>
              <a:rPr lang="lt-LT" sz="2400" b="1" dirty="0">
                <a:solidFill>
                  <a:srgbClr val="5D6EB1"/>
                </a:solidFill>
                <a:latin typeface="Aileron Regular Bold" panose="020B0604020202020204" charset="0"/>
              </a:rPr>
              <a:t>Dažniau netinkamų dalykų paragauja 2–4 m. amžiaus vaikučiai, bet pasitaiko ir šešiamečių.</a:t>
            </a:r>
          </a:p>
          <a:p>
            <a:pPr marL="285750" indent="-285750">
              <a:buFont typeface="Arial" panose="020B0604020202020204" pitchFamily="34" charset="0"/>
              <a:buChar char="•"/>
            </a:pPr>
            <a:r>
              <a:rPr lang="lt-LT" sz="2400" b="1" dirty="0">
                <a:solidFill>
                  <a:srgbClr val="5D6EB1"/>
                </a:solidFill>
                <a:latin typeface="Aileron Regular Bold" panose="020B0604020202020204" charset="0"/>
              </a:rPr>
              <a:t>Vaikai mėgsta tyrinėti, todėl visas chemines priemones reikia laikyti jiems nepasiekiamose arba neprieinamose vietose.</a:t>
            </a:r>
          </a:p>
          <a:p>
            <a:pPr marL="285750" indent="-285750">
              <a:buFont typeface="Arial" panose="020B0604020202020204" pitchFamily="34" charset="0"/>
              <a:buChar char="•"/>
            </a:pPr>
            <a:endParaRPr lang="lt-LT" sz="2400" b="1" dirty="0">
              <a:solidFill>
                <a:srgbClr val="5D6EB1"/>
              </a:solidFill>
              <a:latin typeface="Aileron Regular Bold" panose="020B0604020202020204" charset="0"/>
            </a:endParaRPr>
          </a:p>
          <a:p>
            <a:pPr marL="285750" indent="-285750">
              <a:buFont typeface="Arial" panose="020B0604020202020204" pitchFamily="34" charset="0"/>
              <a:buChar char="•"/>
            </a:pPr>
            <a:endParaRPr lang="en-US" sz="2400" b="1" dirty="0">
              <a:solidFill>
                <a:srgbClr val="5D6EB1"/>
              </a:solidFill>
              <a:latin typeface="Aileron Regular Bold" panose="020B0604020202020204" charset="0"/>
            </a:endParaRPr>
          </a:p>
        </p:txBody>
      </p:sp>
      <p:pic>
        <p:nvPicPr>
          <p:cNvPr id="20" name="Picture 19">
            <a:extLst>
              <a:ext uri="{FF2B5EF4-FFF2-40B4-BE49-F238E27FC236}">
                <a16:creationId xmlns:a16="http://schemas.microsoft.com/office/drawing/2014/main" id="{3201F7E9-A290-41CA-BCD4-FAF9A4C77A7F}"/>
              </a:ext>
            </a:extLst>
          </p:cNvPr>
          <p:cNvPicPr>
            <a:picLocks noChangeAspect="1"/>
          </p:cNvPicPr>
          <p:nvPr/>
        </p:nvPicPr>
        <p:blipFill>
          <a:blip r:embed="rId7"/>
          <a:stretch>
            <a:fillRect/>
          </a:stretch>
        </p:blipFill>
        <p:spPr>
          <a:xfrm>
            <a:off x="9077611" y="639772"/>
            <a:ext cx="3920311" cy="3920311"/>
          </a:xfrm>
          <a:prstGeom prst="rect">
            <a:avLst/>
          </a:prstGeom>
        </p:spPr>
      </p:pic>
    </p:spTree>
    <p:extLst>
      <p:ext uri="{BB962C8B-B14F-4D97-AF65-F5344CB8AC3E}">
        <p14:creationId xmlns:p14="http://schemas.microsoft.com/office/powerpoint/2010/main" val="101557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501693"/>
            <a:ext cx="18288000" cy="1785307"/>
          </a:xfrm>
          <a:prstGeom prst="rect">
            <a:avLst/>
          </a:prstGeom>
          <a:solidFill>
            <a:schemeClr val="accent3">
              <a:lumMod val="75000"/>
            </a:schemeClr>
          </a:solidFill>
        </p:spPr>
      </p:sp>
      <p:sp>
        <p:nvSpPr>
          <p:cNvPr id="10" name="Turinio vietos rezervavimo ženklas 9">
            <a:extLst>
              <a:ext uri="{FF2B5EF4-FFF2-40B4-BE49-F238E27FC236}">
                <a16:creationId xmlns:a16="http://schemas.microsoft.com/office/drawing/2014/main" id="{8AB50C2D-03FD-4898-A966-A04D27FAECE1}"/>
              </a:ext>
            </a:extLst>
          </p:cNvPr>
          <p:cNvSpPr>
            <a:spLocks noGrp="1"/>
          </p:cNvSpPr>
          <p:nvPr>
            <p:ph idx="1"/>
          </p:nvPr>
        </p:nvSpPr>
        <p:spPr>
          <a:xfrm>
            <a:off x="210344" y="3393874"/>
            <a:ext cx="8763000" cy="4525963"/>
          </a:xfrm>
        </p:spPr>
        <p:txBody>
          <a:bodyPr/>
          <a:lstStyle/>
          <a:p>
            <a:r>
              <a:rPr lang="lt-LT" sz="2400" spc="48" dirty="0">
                <a:solidFill>
                  <a:srgbClr val="5D6EB1"/>
                </a:solidFill>
                <a:latin typeface="Aileron Regular Bold"/>
              </a:rPr>
              <a:t>Teisės aktai dėl saugios pakuotės vaikui</a:t>
            </a:r>
            <a:r>
              <a:rPr lang="en-US" sz="2400" spc="48" dirty="0">
                <a:solidFill>
                  <a:srgbClr val="5D6EB1"/>
                </a:solidFill>
                <a:latin typeface="Aileron Regular Bold"/>
              </a:rPr>
              <a:t>.</a:t>
            </a:r>
          </a:p>
          <a:p>
            <a:r>
              <a:rPr lang="lt-LT" sz="2400" spc="48" dirty="0">
                <a:solidFill>
                  <a:srgbClr val="5D6EB1"/>
                </a:solidFill>
                <a:latin typeface="Aileron Regular Bold"/>
              </a:rPr>
              <a:t>Šiuolaikiškos vaistų pakuotės dažnai vadinamos saugiomis – prieš atidarant, dangtelį reikia paspausti</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Saugi vieta nuodingoms medžiagoms laikyti</a:t>
            </a:r>
            <a:r>
              <a:rPr lang="en-US" sz="2400" spc="48" dirty="0">
                <a:solidFill>
                  <a:srgbClr val="5D6EB1"/>
                </a:solidFill>
                <a:latin typeface="Aileron Regular Bold"/>
              </a:rPr>
              <a:t>.</a:t>
            </a:r>
            <a:endParaRPr lang="lt-LT" sz="2400" spc="48" dirty="0">
              <a:solidFill>
                <a:srgbClr val="5D6EB1"/>
              </a:solidFill>
              <a:latin typeface="Aileron Regular Bold"/>
            </a:endParaRPr>
          </a:p>
          <a:p>
            <a:r>
              <a:rPr lang="lt-LT" sz="2400" spc="48" dirty="0">
                <a:solidFill>
                  <a:srgbClr val="5D6EB1"/>
                </a:solidFill>
                <a:latin typeface="Aileron Regular Bold"/>
              </a:rPr>
              <a:t>Apsinuodijimų kontrolės centrai</a:t>
            </a:r>
            <a:r>
              <a:rPr lang="en-US" sz="2400" spc="48" dirty="0">
                <a:solidFill>
                  <a:srgbClr val="5D6EB1"/>
                </a:solidFill>
                <a:latin typeface="Aileron Regular Bold"/>
              </a:rPr>
              <a:t>.</a:t>
            </a:r>
            <a:endParaRPr lang="lt-LT" sz="2400" spc="48" dirty="0">
              <a:solidFill>
                <a:srgbClr val="5D6EB1"/>
              </a:solidFill>
              <a:latin typeface="Aileron Regular Bold"/>
            </a:endParaRPr>
          </a:p>
        </p:txBody>
      </p:sp>
      <p:pic>
        <p:nvPicPr>
          <p:cNvPr id="3" name="Picture 2">
            <a:extLst>
              <a:ext uri="{FF2B5EF4-FFF2-40B4-BE49-F238E27FC236}">
                <a16:creationId xmlns:a16="http://schemas.microsoft.com/office/drawing/2014/main" id="{0E99F58E-0690-4FF1-9889-376F5F61F516}"/>
              </a:ext>
            </a:extLst>
          </p:cNvPr>
          <p:cNvPicPr>
            <a:picLocks noChangeAspect="1"/>
          </p:cNvPicPr>
          <p:nvPr/>
        </p:nvPicPr>
        <p:blipFill>
          <a:blip r:embed="rId2"/>
          <a:stretch>
            <a:fillRect/>
          </a:stretch>
        </p:blipFill>
        <p:spPr>
          <a:xfrm>
            <a:off x="13563600" y="647700"/>
            <a:ext cx="3695700" cy="4767453"/>
          </a:xfrm>
          <a:prstGeom prst="rect">
            <a:avLst/>
          </a:prstGeom>
        </p:spPr>
      </p:pic>
      <p:pic>
        <p:nvPicPr>
          <p:cNvPr id="4" name="Picture 3">
            <a:extLst>
              <a:ext uri="{FF2B5EF4-FFF2-40B4-BE49-F238E27FC236}">
                <a16:creationId xmlns:a16="http://schemas.microsoft.com/office/drawing/2014/main" id="{D467D3B3-93D9-4A91-A475-6D98EF1F0E67}"/>
              </a:ext>
            </a:extLst>
          </p:cNvPr>
          <p:cNvPicPr>
            <a:picLocks noChangeAspect="1"/>
          </p:cNvPicPr>
          <p:nvPr/>
        </p:nvPicPr>
        <p:blipFill>
          <a:blip r:embed="rId3"/>
          <a:stretch>
            <a:fillRect/>
          </a:stretch>
        </p:blipFill>
        <p:spPr>
          <a:xfrm>
            <a:off x="9601200" y="531513"/>
            <a:ext cx="3514408" cy="4881122"/>
          </a:xfrm>
          <a:prstGeom prst="rect">
            <a:avLst/>
          </a:prstGeom>
        </p:spPr>
      </p:pic>
      <p:pic>
        <p:nvPicPr>
          <p:cNvPr id="5" name="Picture 4">
            <a:extLst>
              <a:ext uri="{FF2B5EF4-FFF2-40B4-BE49-F238E27FC236}">
                <a16:creationId xmlns:a16="http://schemas.microsoft.com/office/drawing/2014/main" id="{FA1D8A0B-8D5B-4E87-835A-AAACEF610DDC}"/>
              </a:ext>
            </a:extLst>
          </p:cNvPr>
          <p:cNvPicPr>
            <a:picLocks noChangeAspect="1"/>
          </p:cNvPicPr>
          <p:nvPr/>
        </p:nvPicPr>
        <p:blipFill>
          <a:blip r:embed="rId4"/>
          <a:stretch>
            <a:fillRect/>
          </a:stretch>
        </p:blipFill>
        <p:spPr>
          <a:xfrm>
            <a:off x="0" y="68580"/>
            <a:ext cx="1713124" cy="2743438"/>
          </a:xfrm>
          <a:prstGeom prst="rect">
            <a:avLst/>
          </a:prstGeom>
        </p:spPr>
      </p:pic>
      <p:sp>
        <p:nvSpPr>
          <p:cNvPr id="11" name="Pavadinimas 8">
            <a:extLst>
              <a:ext uri="{FF2B5EF4-FFF2-40B4-BE49-F238E27FC236}">
                <a16:creationId xmlns:a16="http://schemas.microsoft.com/office/drawing/2014/main" id="{D3B07479-377E-4071-A8B3-395D0CDDF0F3}"/>
              </a:ext>
            </a:extLst>
          </p:cNvPr>
          <p:cNvSpPr>
            <a:spLocks noGrp="1"/>
          </p:cNvSpPr>
          <p:nvPr>
            <p:ph type="title"/>
          </p:nvPr>
        </p:nvSpPr>
        <p:spPr>
          <a:xfrm>
            <a:off x="1682644" y="1261903"/>
            <a:ext cx="5715000" cy="1438276"/>
          </a:xfrm>
        </p:spPr>
        <p:style>
          <a:lnRef idx="1">
            <a:schemeClr val="accent3"/>
          </a:lnRef>
          <a:fillRef idx="3">
            <a:schemeClr val="accent3"/>
          </a:fillRef>
          <a:effectRef idx="2">
            <a:schemeClr val="accent3"/>
          </a:effectRef>
          <a:fontRef idx="minor">
            <a:schemeClr val="lt1"/>
          </a:fontRef>
        </p:style>
        <p:txBody>
          <a:bodyPr>
            <a:noAutofit/>
          </a:bodyPr>
          <a:lstStyle/>
          <a:p>
            <a:pPr algn="ctr"/>
            <a:r>
              <a:rPr lang="lt-LT" sz="2800" spc="600" dirty="0">
                <a:solidFill>
                  <a:schemeClr val="bg1"/>
                </a:solidFill>
                <a:latin typeface="Aileron Regular Bold" panose="020B0604020202020204" charset="-70"/>
                <a:ea typeface="+mn-ea"/>
                <a:cs typeface="Arial" panose="020B0604020202020204" pitchFamily="34" charset="0"/>
              </a:rPr>
              <a:t>APSINUODIJIMŲ PREVENCIJA</a:t>
            </a:r>
            <a:br>
              <a:rPr lang="lt-LT" sz="2400" spc="600" dirty="0">
                <a:solidFill>
                  <a:schemeClr val="bg1"/>
                </a:solidFill>
                <a:latin typeface="Aileron Regular Bold" panose="020B0604020202020204" charset="-70"/>
                <a:ea typeface="+mn-ea"/>
                <a:cs typeface="Arial" panose="020B0604020202020204" pitchFamily="34" charset="0"/>
              </a:rPr>
            </a:br>
            <a:endParaRPr lang="lt-LT" sz="2400" spc="600" dirty="0">
              <a:solidFill>
                <a:schemeClr val="bg1"/>
              </a:solidFill>
              <a:latin typeface="Aileron Regular Bold" panose="020B0604020202020204" charset="-70"/>
              <a:ea typeface="+mn-ea"/>
              <a:cs typeface="Arial" panose="020B0604020202020204" pitchFamily="34" charset="0"/>
            </a:endParaRPr>
          </a:p>
        </p:txBody>
      </p:sp>
      <p:sp>
        <p:nvSpPr>
          <p:cNvPr id="6" name="TextBox 5">
            <a:extLst>
              <a:ext uri="{FF2B5EF4-FFF2-40B4-BE49-F238E27FC236}">
                <a16:creationId xmlns:a16="http://schemas.microsoft.com/office/drawing/2014/main" id="{D7AF6E74-24F1-4A33-876E-88A7A70D0EA2}"/>
              </a:ext>
            </a:extLst>
          </p:cNvPr>
          <p:cNvSpPr txBox="1"/>
          <p:nvPr/>
        </p:nvSpPr>
        <p:spPr>
          <a:xfrm>
            <a:off x="609600" y="9029700"/>
            <a:ext cx="13563600" cy="461665"/>
          </a:xfrm>
          <a:prstGeom prst="rect">
            <a:avLst/>
          </a:prstGeom>
          <a:noFill/>
        </p:spPr>
        <p:txBody>
          <a:bodyPr wrap="square" rtlCol="0">
            <a:spAutoFit/>
          </a:bodyPr>
          <a:lstStyle/>
          <a:p>
            <a:r>
              <a:rPr lang="lt-LT" sz="2400" dirty="0"/>
              <a:t>Filmukas SAUGUMAS MAŽIESIEMS: </a:t>
            </a:r>
            <a:r>
              <a:rPr lang="en-US" sz="2400" dirty="0">
                <a:hlinkClick r:id="rId5"/>
              </a:rPr>
              <a:t>https://www.youtube.com/watch?v=9oOEnszd8O4</a:t>
            </a:r>
            <a:endParaRPr lang="en-US" sz="2400" dirty="0"/>
          </a:p>
        </p:txBody>
      </p:sp>
    </p:spTree>
    <p:extLst>
      <p:ext uri="{BB962C8B-B14F-4D97-AF65-F5344CB8AC3E}">
        <p14:creationId xmlns:p14="http://schemas.microsoft.com/office/powerpoint/2010/main" val="240340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CFB1B6-1E22-419D-8C7F-9039D62C4DFB}"/>
              </a:ext>
            </a:extLst>
          </p:cNvPr>
          <p:cNvSpPr txBox="1"/>
          <p:nvPr/>
        </p:nvSpPr>
        <p:spPr>
          <a:xfrm>
            <a:off x="609600" y="266700"/>
            <a:ext cx="17678400" cy="2000548"/>
          </a:xfrm>
          <a:prstGeom prst="rect">
            <a:avLst/>
          </a:prstGeom>
          <a:noFill/>
        </p:spPr>
        <p:txBody>
          <a:bodyPr wrap="square" rtlCol="0">
            <a:spAutoFit/>
          </a:bodyPr>
          <a:lstStyle/>
          <a:p>
            <a:pPr algn="ctr"/>
            <a:r>
              <a:rPr lang="lt-LT" sz="2400" b="1" u="sng" dirty="0"/>
              <a:t>UŽDUOTIS SU VAIKAIS</a:t>
            </a:r>
            <a:r>
              <a:rPr lang="lt-LT" dirty="0"/>
              <a:t>:</a:t>
            </a:r>
          </a:p>
          <a:p>
            <a:pPr algn="ctr"/>
            <a:endParaRPr lang="lt-LT" sz="2000" dirty="0"/>
          </a:p>
          <a:p>
            <a:r>
              <a:rPr lang="en-US" sz="2000" b="1" dirty="0" err="1"/>
              <a:t>Eiga</a:t>
            </a:r>
            <a:r>
              <a:rPr lang="en-US" sz="2000" b="1" dirty="0"/>
              <a:t>:</a:t>
            </a:r>
          </a:p>
          <a:p>
            <a:pPr marL="285750" indent="-285750">
              <a:buFont typeface="Arial" panose="020B0604020202020204" pitchFamily="34" charset="0"/>
              <a:buChar char="•"/>
            </a:pPr>
            <a:r>
              <a:rPr lang="lt-LT" sz="2000" dirty="0"/>
              <a:t>Pakalbėti su vaikais apie tai, kiek jie yra matę namuose esančių prausimosi, galvos plovimo, valymo, skalbimo, balinimo, oro gaivinimo, kosmetikos</a:t>
            </a:r>
          </a:p>
          <a:p>
            <a:r>
              <a:rPr lang="lt-LT" sz="2000" dirty="0"/>
              <a:t>ir kitų priemonių. Aptarti, kaip jos atrodo, ar leidžiama jas imti ir naudoti patiems vaikams.</a:t>
            </a:r>
          </a:p>
          <a:p>
            <a:pPr marL="285750" indent="-285750">
              <a:buFont typeface="Arial" panose="020B0604020202020204" pitchFamily="34" charset="0"/>
              <a:buChar char="•"/>
            </a:pPr>
            <a:r>
              <a:rPr lang="lt-LT" sz="2000" dirty="0"/>
              <a:t>Paskaityti vaikams situacijas, paprašant žiūrėti į paveikslėlius pratybų lape:</a:t>
            </a:r>
            <a:endParaRPr lang="en-US" sz="2000" dirty="0"/>
          </a:p>
        </p:txBody>
      </p:sp>
      <p:sp>
        <p:nvSpPr>
          <p:cNvPr id="5" name="TextBox 4">
            <a:extLst>
              <a:ext uri="{FF2B5EF4-FFF2-40B4-BE49-F238E27FC236}">
                <a16:creationId xmlns:a16="http://schemas.microsoft.com/office/drawing/2014/main" id="{F374880D-2524-422D-8257-31C0093FEAEE}"/>
              </a:ext>
            </a:extLst>
          </p:cNvPr>
          <p:cNvSpPr txBox="1"/>
          <p:nvPr/>
        </p:nvSpPr>
        <p:spPr>
          <a:xfrm>
            <a:off x="609600" y="2296894"/>
            <a:ext cx="16687800" cy="532453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US" sz="2000" b="1" dirty="0">
                <a:latin typeface="MyriadPro-Bold"/>
              </a:rPr>
              <a:t>1 </a:t>
            </a:r>
            <a:r>
              <a:rPr lang="lt-LT" sz="2000" b="1" dirty="0">
                <a:latin typeface="MyriadPro-Bold"/>
              </a:rPr>
              <a:t>situacija</a:t>
            </a:r>
          </a:p>
          <a:p>
            <a:pPr algn="just"/>
            <a:r>
              <a:rPr lang="lt-LT" sz="2000" i="1" dirty="0">
                <a:latin typeface="MyriadPro-It"/>
              </a:rPr>
              <a:t>Jūratė labai mėgo persirenginėti pasakų veikėjais. Vieną dieną ji pasipuošė karalaitės rūbais (mamos išeigine suknele ir aukštakulniais bateliais),</a:t>
            </a:r>
          </a:p>
          <a:p>
            <a:pPr algn="just"/>
            <a:r>
              <a:rPr lang="lt-LT" sz="2000" i="1" dirty="0">
                <a:latin typeface="MyriadPro-It"/>
              </a:rPr>
              <a:t>pasidarė šukuoseną. Tačiau plaukai buvo neklusnūs, todėl ji nusprendė sutvirtinti juos mamos plaukų laku. Paėmusi flakonėlį, spustelėjo mygtuką,</a:t>
            </a:r>
          </a:p>
          <a:p>
            <a:pPr algn="just"/>
            <a:r>
              <a:rPr lang="lt-LT" sz="2000" i="1" dirty="0">
                <a:latin typeface="MyriadPro-It"/>
              </a:rPr>
              <a:t>tačiau lako lašeliai nepasirodė. Pasukiojusi flakonėlį, ji surado skylutę ir, žiūrėdama į ją, dar kartą paspaudė mygtuką. Šį kartą flakonėlis suveikė ir lako</a:t>
            </a:r>
          </a:p>
          <a:p>
            <a:pPr algn="just"/>
            <a:r>
              <a:rPr lang="lt-LT" sz="2000" i="1" dirty="0">
                <a:latin typeface="MyriadPro-It"/>
              </a:rPr>
              <a:t>lašeliai pradėjo graužti akis.</a:t>
            </a:r>
          </a:p>
          <a:p>
            <a:pPr algn="just"/>
            <a:r>
              <a:rPr lang="en-US" sz="2000" b="1" dirty="0">
                <a:latin typeface="MyriadPro-Bold"/>
              </a:rPr>
              <a:t>2 </a:t>
            </a:r>
            <a:r>
              <a:rPr lang="lt-LT" sz="2000" b="1" dirty="0">
                <a:latin typeface="MyriadPro-Bold"/>
              </a:rPr>
              <a:t>situacija</a:t>
            </a:r>
          </a:p>
          <a:p>
            <a:pPr algn="just"/>
            <a:r>
              <a:rPr lang="lt-LT" sz="2000" i="1" dirty="0">
                <a:latin typeface="MyriadPro-It"/>
              </a:rPr>
              <a:t>Justas labai mėgsta žaisti su vandeniu, pilstyti jį iš indelio į indelį. Vieną dieną jis pastebėjo, kaip mama, plaudama kambarį, į kibirą vandens įpylė</a:t>
            </a:r>
          </a:p>
          <a:p>
            <a:pPr algn="just"/>
            <a:r>
              <a:rPr lang="lt-LT" sz="2000" i="1" dirty="0">
                <a:latin typeface="MyriadPro-It"/>
              </a:rPr>
              <a:t>spalvoto skysčio iš tualete laikomo buteliuko. Mamai trumpam išėjus į parduotuvę, berniukas susirado kelis spalvoto skysčio buteliukus, ant kurių buvo</a:t>
            </a:r>
          </a:p>
          <a:p>
            <a:pPr algn="just"/>
            <a:r>
              <a:rPr lang="lt-LT" sz="2000" i="1" dirty="0">
                <a:latin typeface="MyriadPro-It"/>
              </a:rPr>
              <a:t>parašyta: „Skystas muilas“, „Grindų ploviklis“, „Kilimų valiklis“, „Skalbimo milteliai“, “Skalbinių baliklis“. Berniukas pradėjo pilstyti spalvotą skystį, maišydamas</a:t>
            </a:r>
          </a:p>
          <a:p>
            <a:pPr algn="just"/>
            <a:r>
              <a:rPr lang="lt-LT" sz="2000" i="1" dirty="0">
                <a:latin typeface="MyriadPro-It"/>
              </a:rPr>
              <a:t>jį su vandeniu bei vieną skystį su kitu. Staiga jis pradėjo kosėti, ant rankų patekęs skystis pradėjo deginti, graužti odą.</a:t>
            </a:r>
          </a:p>
          <a:p>
            <a:pPr algn="just"/>
            <a:r>
              <a:rPr lang="en-US" sz="2000" b="1" dirty="0">
                <a:latin typeface="MyriadPro-Bold"/>
              </a:rPr>
              <a:t>3 </a:t>
            </a:r>
            <a:r>
              <a:rPr lang="lt-LT" sz="2000" b="1" dirty="0">
                <a:latin typeface="MyriadPro-Bold"/>
              </a:rPr>
              <a:t>situacija</a:t>
            </a:r>
          </a:p>
          <a:p>
            <a:pPr algn="just"/>
            <a:r>
              <a:rPr lang="lt-LT" sz="2000" i="1" dirty="0">
                <a:latin typeface="MyriadPro-It"/>
              </a:rPr>
              <a:t>Audrius buvo labai paslaugus ir mėgstantis tvarkytis berniukas. Vieną dieną jis nusprendė išvalyti tualetą. Kadangi mama tualeto valiklius laikė</a:t>
            </a:r>
          </a:p>
          <a:p>
            <a:pPr algn="just"/>
            <a:r>
              <a:rPr lang="lt-LT" sz="2000" i="1" dirty="0">
                <a:latin typeface="MyriadPro-It"/>
              </a:rPr>
              <a:t>ant pačios viršutinės lentynėlės, kurios Audrius negalėjo pasiekti, berniukas į tualetą atsinešė kėdę, pasilypėjo ant jos ir jau buvo beimantis buteliuką</a:t>
            </a:r>
          </a:p>
          <a:p>
            <a:pPr algn="just"/>
            <a:r>
              <a:rPr lang="lt-LT" sz="2000" i="1" dirty="0">
                <a:latin typeface="MyriadPro-It"/>
              </a:rPr>
              <a:t>„Rūgštinis sanitarinis valiklis“. Tačiau pasirodė mama, išsigando ir pasakė Audriui, jog jiems reikia rimtai pasikalbėti.</a:t>
            </a:r>
          </a:p>
          <a:p>
            <a:pPr algn="just"/>
            <a:r>
              <a:rPr lang="en-US" sz="2000" b="1" dirty="0">
                <a:latin typeface="MyriadPro-Bold"/>
              </a:rPr>
              <a:t>4 </a:t>
            </a:r>
            <a:r>
              <a:rPr lang="lt-LT" sz="2000" b="1" dirty="0">
                <a:latin typeface="MyriadPro-Bold"/>
              </a:rPr>
              <a:t>situacija</a:t>
            </a:r>
          </a:p>
          <a:p>
            <a:pPr algn="just"/>
            <a:r>
              <a:rPr lang="lt-LT" sz="2000" i="1" dirty="0">
                <a:latin typeface="MyriadPro-It"/>
              </a:rPr>
              <a:t>Povilas labai domėjosi knygelėmis apie sveikatą ir ligas. Iš knygų jis sužinojo, jog ant rankų galima rasti ligų sukėlėjų. Todėl dabar kiekvieną kartą</a:t>
            </a:r>
          </a:p>
          <a:p>
            <a:pPr algn="just"/>
            <a:r>
              <a:rPr lang="lt-LT" sz="2000" i="1" dirty="0">
                <a:latin typeface="MyriadPro-It"/>
              </a:rPr>
              <a:t>prieš valgį plaunasi rankas.</a:t>
            </a:r>
            <a:endParaRPr lang="lt-LT" sz="2000" dirty="0"/>
          </a:p>
        </p:txBody>
      </p:sp>
      <p:sp>
        <p:nvSpPr>
          <p:cNvPr id="6" name="TextBox 5">
            <a:extLst>
              <a:ext uri="{FF2B5EF4-FFF2-40B4-BE49-F238E27FC236}">
                <a16:creationId xmlns:a16="http://schemas.microsoft.com/office/drawing/2014/main" id="{B4B1D3D0-7EB4-4007-B6A9-3689690B5C71}"/>
              </a:ext>
            </a:extLst>
          </p:cNvPr>
          <p:cNvSpPr txBox="1"/>
          <p:nvPr/>
        </p:nvSpPr>
        <p:spPr>
          <a:xfrm>
            <a:off x="685800" y="7810500"/>
            <a:ext cx="14782800" cy="707886"/>
          </a:xfrm>
          <a:prstGeom prst="rect">
            <a:avLst/>
          </a:prstGeom>
          <a:noFill/>
        </p:spPr>
        <p:txBody>
          <a:bodyPr wrap="square" rtlCol="0">
            <a:spAutoFit/>
          </a:bodyPr>
          <a:lstStyle/>
          <a:p>
            <a:pPr marL="285750" indent="-285750">
              <a:buFont typeface="Arial" panose="020B0604020202020204" pitchFamily="34" charset="0"/>
              <a:buChar char="•"/>
            </a:pPr>
            <a:r>
              <a:rPr lang="lt-LT" sz="2000" dirty="0"/>
              <a:t>Pasiūlyti vaikams įvertinti, kurioje situacijoje vaikai elgiasi saugiai, ir geltonai nuspalvinti saugumo – saulutės – ženklą prie šias situacijas</a:t>
            </a:r>
          </a:p>
          <a:p>
            <a:r>
              <a:rPr lang="lt-LT" sz="2000" dirty="0"/>
              <a:t>vaizduojančių paveikslėlių. Taip pat įvertinti, kuriose situacijose vaikai elgiasi nesaugiai, ir raudonai nuspalvinti pavojaus ženklą – žaibą.</a:t>
            </a:r>
            <a:endParaRPr lang="en-US" sz="2000" dirty="0"/>
          </a:p>
        </p:txBody>
      </p:sp>
    </p:spTree>
    <p:extLst>
      <p:ext uri="{BB962C8B-B14F-4D97-AF65-F5344CB8AC3E}">
        <p14:creationId xmlns:p14="http://schemas.microsoft.com/office/powerpoint/2010/main" val="312168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AD2431-57FB-4467-A188-C0852437FD19}"/>
              </a:ext>
            </a:extLst>
          </p:cNvPr>
          <p:cNvSpPr txBox="1"/>
          <p:nvPr/>
        </p:nvSpPr>
        <p:spPr>
          <a:xfrm>
            <a:off x="990600" y="495300"/>
            <a:ext cx="16687800" cy="1138773"/>
          </a:xfrm>
          <a:prstGeom prst="rect">
            <a:avLst/>
          </a:prstGeom>
          <a:noFill/>
        </p:spPr>
        <p:txBody>
          <a:bodyPr wrap="square" rtlCol="0">
            <a:spAutoFit/>
          </a:bodyPr>
          <a:lstStyle/>
          <a:p>
            <a:r>
              <a:rPr lang="en-US" sz="2800" b="1" dirty="0"/>
              <a:t>SAUGU AR PAVOJINGA</a:t>
            </a:r>
          </a:p>
          <a:p>
            <a:pPr marL="342900" indent="-342900">
              <a:buFont typeface="Arial" panose="020B0604020202020204" pitchFamily="34" charset="0"/>
              <a:buChar char="•"/>
            </a:pPr>
            <a:r>
              <a:rPr lang="lt-LT" sz="2000" dirty="0"/>
              <a:t>Apžiūrėk kiekvieną piešinėlį ir nuspręsk ar toks elgesys saugus. Jei saugus, geltonai nuspalvink mažame langelyje nupieštą saulutę ir perbrauk</a:t>
            </a:r>
          </a:p>
          <a:p>
            <a:r>
              <a:rPr lang="en-US" sz="2000" dirty="0" err="1"/>
              <a:t>žaibą</a:t>
            </a:r>
            <a:r>
              <a:rPr lang="en-US" sz="2000" dirty="0"/>
              <a:t>. </a:t>
            </a:r>
            <a:r>
              <a:rPr lang="en-US" sz="2000" dirty="0" err="1"/>
              <a:t>Jei</a:t>
            </a:r>
            <a:r>
              <a:rPr lang="en-US" sz="2000" dirty="0"/>
              <a:t> </a:t>
            </a:r>
            <a:r>
              <a:rPr lang="en-US" sz="2000" dirty="0" err="1"/>
              <a:t>elgesys</a:t>
            </a:r>
            <a:r>
              <a:rPr lang="en-US" sz="2000" dirty="0"/>
              <a:t> </a:t>
            </a:r>
            <a:r>
              <a:rPr lang="en-US" sz="2000" dirty="0" err="1"/>
              <a:t>nesaugus</a:t>
            </a:r>
            <a:r>
              <a:rPr lang="en-US" sz="2000" dirty="0"/>
              <a:t>, </a:t>
            </a:r>
            <a:r>
              <a:rPr lang="en-US" sz="2000" dirty="0" err="1"/>
              <a:t>raudonai</a:t>
            </a:r>
            <a:r>
              <a:rPr lang="en-US" sz="2000" dirty="0"/>
              <a:t> </a:t>
            </a:r>
            <a:r>
              <a:rPr lang="en-US" sz="2000" dirty="0" err="1"/>
              <a:t>nuspalvink</a:t>
            </a:r>
            <a:r>
              <a:rPr lang="en-US" sz="2000" dirty="0"/>
              <a:t> </a:t>
            </a:r>
            <a:r>
              <a:rPr lang="en-US" sz="2000" dirty="0" err="1"/>
              <a:t>žaibą</a:t>
            </a:r>
            <a:r>
              <a:rPr lang="en-US" sz="2000" dirty="0"/>
              <a:t> </a:t>
            </a:r>
            <a:r>
              <a:rPr lang="en-US" sz="2000" dirty="0" err="1"/>
              <a:t>ir</a:t>
            </a:r>
            <a:r>
              <a:rPr lang="en-US" sz="2000" dirty="0"/>
              <a:t> </a:t>
            </a:r>
            <a:r>
              <a:rPr lang="en-US" sz="2000" dirty="0" err="1"/>
              <a:t>perbrauk</a:t>
            </a:r>
            <a:r>
              <a:rPr lang="en-US" sz="2000" dirty="0"/>
              <a:t> </a:t>
            </a:r>
            <a:r>
              <a:rPr lang="en-US" sz="2000" dirty="0" err="1"/>
              <a:t>saulutę</a:t>
            </a:r>
            <a:r>
              <a:rPr lang="en-US" sz="2000" dirty="0"/>
              <a:t>.</a:t>
            </a:r>
          </a:p>
        </p:txBody>
      </p:sp>
      <p:pic>
        <p:nvPicPr>
          <p:cNvPr id="5" name="Picture 4">
            <a:extLst>
              <a:ext uri="{FF2B5EF4-FFF2-40B4-BE49-F238E27FC236}">
                <a16:creationId xmlns:a16="http://schemas.microsoft.com/office/drawing/2014/main" id="{EB16B69C-4184-4CBB-862A-35C989EE2409}"/>
              </a:ext>
            </a:extLst>
          </p:cNvPr>
          <p:cNvPicPr>
            <a:picLocks noChangeAspect="1"/>
          </p:cNvPicPr>
          <p:nvPr/>
        </p:nvPicPr>
        <p:blipFill>
          <a:blip r:embed="rId2"/>
          <a:stretch>
            <a:fillRect/>
          </a:stretch>
        </p:blipFill>
        <p:spPr>
          <a:xfrm>
            <a:off x="268151" y="1959704"/>
            <a:ext cx="6201081" cy="402360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AEE8E08-03FA-4CF1-80B0-3919F1B2AD78}"/>
              </a:ext>
            </a:extLst>
          </p:cNvPr>
          <p:cNvPicPr>
            <a:picLocks noChangeAspect="1"/>
          </p:cNvPicPr>
          <p:nvPr/>
        </p:nvPicPr>
        <p:blipFill>
          <a:blip r:embed="rId3"/>
          <a:stretch>
            <a:fillRect/>
          </a:stretch>
        </p:blipFill>
        <p:spPr>
          <a:xfrm>
            <a:off x="298633" y="6111482"/>
            <a:ext cx="6201080" cy="396309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A6B10CA-124A-48C5-833B-1E7EFB7105DA}"/>
              </a:ext>
            </a:extLst>
          </p:cNvPr>
          <p:cNvPicPr>
            <a:picLocks noChangeAspect="1"/>
          </p:cNvPicPr>
          <p:nvPr/>
        </p:nvPicPr>
        <p:blipFill>
          <a:blip r:embed="rId4"/>
          <a:stretch>
            <a:fillRect/>
          </a:stretch>
        </p:blipFill>
        <p:spPr>
          <a:xfrm>
            <a:off x="11506200" y="1828800"/>
            <a:ext cx="6292701" cy="40386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3750849-312B-402F-B241-C67A65611C9D}"/>
              </a:ext>
            </a:extLst>
          </p:cNvPr>
          <p:cNvPicPr>
            <a:picLocks noChangeAspect="1"/>
          </p:cNvPicPr>
          <p:nvPr/>
        </p:nvPicPr>
        <p:blipFill>
          <a:blip r:embed="rId5"/>
          <a:stretch>
            <a:fillRect/>
          </a:stretch>
        </p:blipFill>
        <p:spPr>
          <a:xfrm>
            <a:off x="11601524" y="6111482"/>
            <a:ext cx="6292700" cy="3974337"/>
          </a:xfrm>
          <a:prstGeom prst="rect">
            <a:avLst/>
          </a:prstGeom>
          <a:ln>
            <a:noFill/>
          </a:ln>
          <a:effectLst>
            <a:outerShdw blurRad="292100" dist="139700" dir="2700000" algn="tl" rotWithShape="0">
              <a:srgbClr val="333333">
                <a:alpha val="65000"/>
              </a:srgbClr>
            </a:outerShdw>
          </a:effectLst>
        </p:spPr>
      </p:pic>
      <p:sp>
        <p:nvSpPr>
          <p:cNvPr id="9" name="Sun 8">
            <a:extLst>
              <a:ext uri="{FF2B5EF4-FFF2-40B4-BE49-F238E27FC236}">
                <a16:creationId xmlns:a16="http://schemas.microsoft.com/office/drawing/2014/main" id="{515170E2-3504-4511-B10A-1F326AEB310A}"/>
              </a:ext>
            </a:extLst>
          </p:cNvPr>
          <p:cNvSpPr/>
          <p:nvPr/>
        </p:nvSpPr>
        <p:spPr>
          <a:xfrm>
            <a:off x="6781800" y="2324100"/>
            <a:ext cx="1828800" cy="1524000"/>
          </a:xfrm>
          <a:prstGeom prst="sun">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Sun 10">
            <a:extLst>
              <a:ext uri="{FF2B5EF4-FFF2-40B4-BE49-F238E27FC236}">
                <a16:creationId xmlns:a16="http://schemas.microsoft.com/office/drawing/2014/main" id="{204CB3D3-C612-4D47-BEEE-8EF67C781535}"/>
              </a:ext>
            </a:extLst>
          </p:cNvPr>
          <p:cNvSpPr/>
          <p:nvPr/>
        </p:nvSpPr>
        <p:spPr>
          <a:xfrm>
            <a:off x="9144000" y="2324100"/>
            <a:ext cx="1828800" cy="1524000"/>
          </a:xfrm>
          <a:prstGeom prst="sun">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Sun 11">
            <a:extLst>
              <a:ext uri="{FF2B5EF4-FFF2-40B4-BE49-F238E27FC236}">
                <a16:creationId xmlns:a16="http://schemas.microsoft.com/office/drawing/2014/main" id="{AD0F66AE-D97D-4379-AF61-64AAB647B50B}"/>
              </a:ext>
            </a:extLst>
          </p:cNvPr>
          <p:cNvSpPr/>
          <p:nvPr/>
        </p:nvSpPr>
        <p:spPr>
          <a:xfrm>
            <a:off x="9357360" y="6579897"/>
            <a:ext cx="1828800" cy="1524000"/>
          </a:xfrm>
          <a:prstGeom prst="sun">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Sun 13">
            <a:extLst>
              <a:ext uri="{FF2B5EF4-FFF2-40B4-BE49-F238E27FC236}">
                <a16:creationId xmlns:a16="http://schemas.microsoft.com/office/drawing/2014/main" id="{BCC824D9-019D-4670-943F-FE66DB555AAC}"/>
              </a:ext>
            </a:extLst>
          </p:cNvPr>
          <p:cNvSpPr/>
          <p:nvPr/>
        </p:nvSpPr>
        <p:spPr>
          <a:xfrm>
            <a:off x="7082716" y="6572277"/>
            <a:ext cx="1828800" cy="1524000"/>
          </a:xfrm>
          <a:prstGeom prst="sun">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Lightning Bolt 14">
            <a:extLst>
              <a:ext uri="{FF2B5EF4-FFF2-40B4-BE49-F238E27FC236}">
                <a16:creationId xmlns:a16="http://schemas.microsoft.com/office/drawing/2014/main" id="{B38ADF77-AD04-4EB6-8D02-7E60050DBA63}"/>
              </a:ext>
            </a:extLst>
          </p:cNvPr>
          <p:cNvSpPr/>
          <p:nvPr/>
        </p:nvSpPr>
        <p:spPr>
          <a:xfrm>
            <a:off x="6960796" y="4471153"/>
            <a:ext cx="1680284" cy="15240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ghtning Bolt 15">
            <a:extLst>
              <a:ext uri="{FF2B5EF4-FFF2-40B4-BE49-F238E27FC236}">
                <a16:creationId xmlns:a16="http://schemas.microsoft.com/office/drawing/2014/main" id="{D6D79165-8ABB-4D3A-BBA3-54F4069C492E}"/>
              </a:ext>
            </a:extLst>
          </p:cNvPr>
          <p:cNvSpPr/>
          <p:nvPr/>
        </p:nvSpPr>
        <p:spPr>
          <a:xfrm rot="5094772">
            <a:off x="9604673" y="8384330"/>
            <a:ext cx="1680284" cy="15240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ghtning Bolt 16">
            <a:extLst>
              <a:ext uri="{FF2B5EF4-FFF2-40B4-BE49-F238E27FC236}">
                <a16:creationId xmlns:a16="http://schemas.microsoft.com/office/drawing/2014/main" id="{1CB29121-8FE1-4DCD-A9CC-10BB54268A6A}"/>
              </a:ext>
            </a:extLst>
          </p:cNvPr>
          <p:cNvSpPr/>
          <p:nvPr/>
        </p:nvSpPr>
        <p:spPr>
          <a:xfrm>
            <a:off x="7369426" y="8488630"/>
            <a:ext cx="1680284" cy="15240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ghtning Bolt 17">
            <a:extLst>
              <a:ext uri="{FF2B5EF4-FFF2-40B4-BE49-F238E27FC236}">
                <a16:creationId xmlns:a16="http://schemas.microsoft.com/office/drawing/2014/main" id="{704635E4-1AC3-4C65-849D-4EE7CDAC2BD4}"/>
              </a:ext>
            </a:extLst>
          </p:cNvPr>
          <p:cNvSpPr/>
          <p:nvPr/>
        </p:nvSpPr>
        <p:spPr>
          <a:xfrm rot="4593763">
            <a:off x="9145942" y="4320782"/>
            <a:ext cx="1680284" cy="152400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43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1595</Words>
  <Application>Microsoft Office PowerPoint</Application>
  <PresentationFormat>Custom</PresentationFormat>
  <Paragraphs>121</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MyriadPro-Bold</vt:lpstr>
      <vt:lpstr>MyriadPro-It</vt:lpstr>
      <vt:lpstr>Aileron Regular Bold</vt:lpstr>
      <vt:lpstr>Arial</vt:lpstr>
      <vt:lpstr>Office Theme</vt:lpstr>
      <vt:lpstr>Traumų ir susižalojimų prevencija namuose </vt:lpstr>
      <vt:lpstr>Sužalojimai namuose - </vt:lpstr>
      <vt:lpstr>PowerPoint Presentation</vt:lpstr>
      <vt:lpstr>PowerPoint Presentation</vt:lpstr>
      <vt:lpstr>UŽDUOTIS VAIKAMS</vt:lpstr>
      <vt:lpstr>APSINUODIJIMAI </vt:lpstr>
      <vt:lpstr>APSINUODIJIMŲ PREVENCIJA </vt:lpstr>
      <vt:lpstr>PowerPoint Presentation</vt:lpstr>
      <vt:lpstr>PowerPoint Presentation</vt:lpstr>
      <vt:lpstr>SKENDIMAI</vt:lpstr>
      <vt:lpstr>SKENDIMŲ PREVENCIJA</vt:lpstr>
      <vt:lpstr>KITI NELAIMINGI ATSITIKIMAI NAMUOSE</vt:lpstr>
      <vt:lpstr>NELAIMINGŲ ATSITIKIMŲ NAMUOSE PREVENCIJA</vt:lpstr>
      <vt:lpstr>UŽDUOTIS SU VAIKAIS:</vt:lpstr>
      <vt:lpstr>Informacijos šaltiniai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Pasaulinė vandens diena</dc:title>
  <dc:creator>Specialistas</dc:creator>
  <cp:lastModifiedBy>Specialistas</cp:lastModifiedBy>
  <cp:revision>42</cp:revision>
  <dcterms:created xsi:type="dcterms:W3CDTF">2006-08-16T00:00:00Z</dcterms:created>
  <dcterms:modified xsi:type="dcterms:W3CDTF">2020-03-19T16:08:51Z</dcterms:modified>
  <dc:identifier>DAD1v9qqSMU</dc:identifier>
</cp:coreProperties>
</file>