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handoutMasterIdLst>
    <p:handoutMasterId r:id="rId16"/>
  </p:handoutMasterIdLst>
  <p:sldIdLst>
    <p:sldId id="273" r:id="rId2"/>
    <p:sldId id="257" r:id="rId3"/>
    <p:sldId id="282" r:id="rId4"/>
    <p:sldId id="281" r:id="rId5"/>
    <p:sldId id="288" r:id="rId6"/>
    <p:sldId id="280" r:id="rId7"/>
    <p:sldId id="291" r:id="rId8"/>
    <p:sldId id="289" r:id="rId9"/>
    <p:sldId id="279" r:id="rId10"/>
    <p:sldId id="275" r:id="rId11"/>
    <p:sldId id="274" r:id="rId12"/>
    <p:sldId id="285" r:id="rId13"/>
    <p:sldId id="276" r:id="rId14"/>
  </p:sldIdLst>
  <p:sldSz cx="18288000" cy="10287000"/>
  <p:notesSz cx="6858000" cy="9144000"/>
  <p:embeddedFontLst>
    <p:embeddedFont>
      <p:font typeface="Aileron Regular Bold" panose="020B0604020202020204" charset="0"/>
      <p:regular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B4AE"/>
    <a:srgbClr val="5D6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102" autoAdjust="0"/>
  </p:normalViewPr>
  <p:slideViewPr>
    <p:cSldViewPr>
      <p:cViewPr varScale="1">
        <p:scale>
          <a:sx n="41" d="100"/>
          <a:sy n="41" d="100"/>
        </p:scale>
        <p:origin x="8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a:extLst>
              <a:ext uri="{FF2B5EF4-FFF2-40B4-BE49-F238E27FC236}">
                <a16:creationId xmlns:a16="http://schemas.microsoft.com/office/drawing/2014/main" id="{C97CF347-1411-4188-A4FF-52A9FAEC2C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a:extLst>
              <a:ext uri="{FF2B5EF4-FFF2-40B4-BE49-F238E27FC236}">
                <a16:creationId xmlns:a16="http://schemas.microsoft.com/office/drawing/2014/main" id="{541C5599-37CD-43B8-A26C-B2A9643C8A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B4E102-A09E-4BA7-B9FD-2F94451C17CF}" type="datetimeFigureOut">
              <a:rPr lang="lt-LT" smtClean="0"/>
              <a:t>2020-03-25</a:t>
            </a:fld>
            <a:endParaRPr lang="lt-LT"/>
          </a:p>
        </p:txBody>
      </p:sp>
      <p:sp>
        <p:nvSpPr>
          <p:cNvPr id="4" name="Poraštės vietos rezervavimo ženklas 3">
            <a:extLst>
              <a:ext uri="{FF2B5EF4-FFF2-40B4-BE49-F238E27FC236}">
                <a16:creationId xmlns:a16="http://schemas.microsoft.com/office/drawing/2014/main" id="{94D072FE-E660-4A56-9DF1-EA66706068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a:extLst>
              <a:ext uri="{FF2B5EF4-FFF2-40B4-BE49-F238E27FC236}">
                <a16:creationId xmlns:a16="http://schemas.microsoft.com/office/drawing/2014/main" id="{6CEBD26F-B221-457E-BA90-285A8959DA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42D86B-3DDC-41BE-849F-3788927CB07D}" type="slidenum">
              <a:rPr lang="lt-LT" smtClean="0"/>
              <a:t>‹#›</a:t>
            </a:fld>
            <a:endParaRPr lang="lt-LT"/>
          </a:p>
        </p:txBody>
      </p:sp>
    </p:spTree>
    <p:extLst>
      <p:ext uri="{BB962C8B-B14F-4D97-AF65-F5344CB8AC3E}">
        <p14:creationId xmlns:p14="http://schemas.microsoft.com/office/powerpoint/2010/main" val="538479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7E91C-27B3-4902-88DE-35D0C891085E}" type="datetimeFigureOut">
              <a:rPr lang="lt-LT" smtClean="0"/>
              <a:t>2020-03-25</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2FCED-DA94-434D-B8E6-A2C5B74FEAEC}" type="slidenum">
              <a:rPr lang="lt-LT" smtClean="0"/>
              <a:t>‹#›</a:t>
            </a:fld>
            <a:endParaRPr lang="lt-LT"/>
          </a:p>
        </p:txBody>
      </p:sp>
    </p:spTree>
    <p:extLst>
      <p:ext uri="{BB962C8B-B14F-4D97-AF65-F5344CB8AC3E}">
        <p14:creationId xmlns:p14="http://schemas.microsoft.com/office/powerpoint/2010/main" val="2667837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92FCED-DA94-434D-B8E6-A2C5B74FEAEC}" type="slidenum">
              <a:rPr lang="lt-LT" smtClean="0"/>
              <a:t>1</a:t>
            </a:fld>
            <a:endParaRPr lang="lt-LT"/>
          </a:p>
        </p:txBody>
      </p:sp>
    </p:spTree>
    <p:extLst>
      <p:ext uri="{BB962C8B-B14F-4D97-AF65-F5344CB8AC3E}">
        <p14:creationId xmlns:p14="http://schemas.microsoft.com/office/powerpoint/2010/main" val="354503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pofilm.net/lt/napos-films/napo-stop-noise" TargetMode="External"/><Relationship Id="rId2" Type="http://schemas.openxmlformats.org/officeDocument/2006/relationships/image" Target="../media/image32.png"/><Relationship Id="rId1" Type="http://schemas.openxmlformats.org/officeDocument/2006/relationships/slideLayout" Target="../slideLayouts/slideLayout9.xml"/><Relationship Id="rId5" Type="http://schemas.openxmlformats.org/officeDocument/2006/relationships/image" Target="../media/image14.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oAPPgRNfxdM"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9hI5VpJ631I" TargetMode="Externa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microsoft.com/office/2007/relationships/hdphoto" Target="../media/hdphoto1.wdp"/><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D6EB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3B3F8CA-243D-4D38-B9C9-08AF5CA32F2C}"/>
              </a:ext>
            </a:extLst>
          </p:cNvPr>
          <p:cNvSpPr>
            <a:spLocks noGrp="1"/>
          </p:cNvSpPr>
          <p:nvPr>
            <p:ph type="ctrTitle"/>
          </p:nvPr>
        </p:nvSpPr>
        <p:spPr>
          <a:xfrm>
            <a:off x="-1143000" y="2476500"/>
            <a:ext cx="12039600" cy="4114800"/>
          </a:xfrm>
        </p:spPr>
        <p:txBody>
          <a:bodyPr>
            <a:normAutofit/>
          </a:bodyPr>
          <a:lstStyle/>
          <a:p>
            <a:r>
              <a:rPr lang="lt-LT" sz="9600" b="1" spc="600" dirty="0">
                <a:solidFill>
                  <a:srgbClr val="E7B4AE"/>
                </a:solidFill>
                <a:latin typeface="Aileron Regular Bold" panose="020B0604020202020204" charset="-70"/>
                <a:ea typeface="+mn-ea"/>
                <a:cs typeface="Arial" panose="020B0604020202020204" pitchFamily="34" charset="0"/>
              </a:rPr>
              <a:t>Triukšmas</a:t>
            </a:r>
            <a:br>
              <a:rPr lang="en-US" spc="600" dirty="0">
                <a:solidFill>
                  <a:srgbClr val="5D6EB1"/>
                </a:solidFill>
                <a:latin typeface="Aileron Regular Bold" panose="020B0604020202020204" charset="-70"/>
                <a:cs typeface="Arial" panose="020B0604020202020204" pitchFamily="34" charset="0"/>
              </a:rPr>
            </a:br>
            <a:endParaRPr lang="lt-LT" dirty="0"/>
          </a:p>
        </p:txBody>
      </p:sp>
      <p:sp>
        <p:nvSpPr>
          <p:cNvPr id="3" name="Antrinis pavadinimas 2">
            <a:extLst>
              <a:ext uri="{FF2B5EF4-FFF2-40B4-BE49-F238E27FC236}">
                <a16:creationId xmlns:a16="http://schemas.microsoft.com/office/drawing/2014/main" id="{DD70C117-3841-4EDF-A27D-611B7FFCBBD1}"/>
              </a:ext>
            </a:extLst>
          </p:cNvPr>
          <p:cNvSpPr>
            <a:spLocks noGrp="1"/>
          </p:cNvSpPr>
          <p:nvPr>
            <p:ph type="subTitle" idx="1"/>
          </p:nvPr>
        </p:nvSpPr>
        <p:spPr>
          <a:xfrm>
            <a:off x="609600" y="8534400"/>
            <a:ext cx="9067800" cy="1752600"/>
          </a:xfrm>
        </p:spPr>
        <p:txBody>
          <a:bodyPr/>
          <a:lstStyle/>
          <a:p>
            <a:r>
              <a:rPr lang="en-US" sz="2400" spc="48" dirty="0">
                <a:solidFill>
                  <a:srgbClr val="E7B4AE"/>
                </a:solidFill>
                <a:latin typeface="Aileron Regular Bold"/>
              </a:rPr>
              <a:t>VILNIAUS MIESTO SAVIVALDYBĖS  VISUOMENĖS SVEIKATOS BIURAS</a:t>
            </a:r>
          </a:p>
          <a:p>
            <a:endParaRPr lang="lt-LT" dirty="0"/>
          </a:p>
        </p:txBody>
      </p:sp>
      <p:pic>
        <p:nvPicPr>
          <p:cNvPr id="4" name="Picture 3">
            <a:extLst>
              <a:ext uri="{FF2B5EF4-FFF2-40B4-BE49-F238E27FC236}">
                <a16:creationId xmlns:a16="http://schemas.microsoft.com/office/drawing/2014/main" id="{EA96C31B-BD91-47AB-9565-764490B92960}"/>
              </a:ext>
            </a:extLst>
          </p:cNvPr>
          <p:cNvPicPr>
            <a:picLocks noChangeAspect="1"/>
          </p:cNvPicPr>
          <p:nvPr/>
        </p:nvPicPr>
        <p:blipFill>
          <a:blip r:embed="rId3"/>
          <a:stretch>
            <a:fillRect/>
          </a:stretch>
        </p:blipFill>
        <p:spPr>
          <a:xfrm>
            <a:off x="9677400" y="797560"/>
            <a:ext cx="7281863" cy="8691879"/>
          </a:xfrm>
          <a:prstGeom prst="rect">
            <a:avLst/>
          </a:prstGeom>
          <a:solidFill>
            <a:srgbClr val="FFFFFF">
              <a:shade val="85000"/>
            </a:srgbClr>
          </a:solidFill>
          <a:ln w="19050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44630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Pavadinimas 8">
            <a:extLst>
              <a:ext uri="{FF2B5EF4-FFF2-40B4-BE49-F238E27FC236}">
                <a16:creationId xmlns:a16="http://schemas.microsoft.com/office/drawing/2014/main" id="{92D5BBA7-FC9D-465E-A200-33C150DC044A}"/>
              </a:ext>
            </a:extLst>
          </p:cNvPr>
          <p:cNvSpPr>
            <a:spLocks noGrp="1"/>
          </p:cNvSpPr>
          <p:nvPr>
            <p:ph type="title"/>
          </p:nvPr>
        </p:nvSpPr>
        <p:spPr>
          <a:xfrm>
            <a:off x="4267200" y="1181100"/>
            <a:ext cx="8229600" cy="1143000"/>
          </a:xfrm>
        </p:spPr>
        <p:txBody>
          <a:bodyPr>
            <a:normAutofit/>
          </a:bodyPr>
          <a:lstStyle/>
          <a:p>
            <a:r>
              <a:rPr lang="en-US" spc="600" dirty="0">
                <a:solidFill>
                  <a:schemeClr val="accent2">
                    <a:lumMod val="75000"/>
                  </a:schemeClr>
                </a:solidFill>
                <a:latin typeface="Aileron Regular Bold" panose="020B0604020202020204" charset="-70"/>
                <a:ea typeface="+mn-ea"/>
                <a:cs typeface="Arial" panose="020B0604020202020204" pitchFamily="34" charset="0"/>
              </a:rPr>
              <a:t>MA</a:t>
            </a:r>
            <a:r>
              <a:rPr lang="lt-LT" spc="600" dirty="0">
                <a:solidFill>
                  <a:schemeClr val="accent2">
                    <a:lumMod val="75000"/>
                  </a:schemeClr>
                </a:solidFill>
                <a:latin typeface="Aileron Regular Bold" panose="020B0604020202020204" charset="-70"/>
                <a:ea typeface="+mn-ea"/>
                <a:cs typeface="Arial" panose="020B0604020202020204" pitchFamily="34" charset="0"/>
              </a:rPr>
              <a:t>ŽINKIME TRIUKŠMĄ</a:t>
            </a:r>
          </a:p>
        </p:txBody>
      </p:sp>
      <p:sp>
        <p:nvSpPr>
          <p:cNvPr id="10" name="Turinio vietos rezervavimo ženklas 9">
            <a:extLst>
              <a:ext uri="{FF2B5EF4-FFF2-40B4-BE49-F238E27FC236}">
                <a16:creationId xmlns:a16="http://schemas.microsoft.com/office/drawing/2014/main" id="{8AB50C2D-03FD-4898-A966-A04D27FAECE1}"/>
              </a:ext>
            </a:extLst>
          </p:cNvPr>
          <p:cNvSpPr>
            <a:spLocks noGrp="1"/>
          </p:cNvSpPr>
          <p:nvPr>
            <p:ph idx="1"/>
          </p:nvPr>
        </p:nvSpPr>
        <p:spPr>
          <a:xfrm>
            <a:off x="457200" y="3009900"/>
            <a:ext cx="8382000" cy="6705600"/>
          </a:xfrm>
        </p:spPr>
        <p:txBody>
          <a:bodyPr>
            <a:normAutofit/>
          </a:bodyPr>
          <a:lstStyle/>
          <a:p>
            <a:pPr marL="0" indent="0" algn="just">
              <a:buNone/>
            </a:pPr>
            <a:r>
              <a:rPr lang="lt-LT" sz="2400" spc="48" dirty="0">
                <a:solidFill>
                  <a:schemeClr val="accent2">
                    <a:lumMod val="75000"/>
                  </a:schemeClr>
                </a:solidFill>
                <a:latin typeface="Aileron Regular Bold"/>
              </a:rPr>
              <a:t>	Nuo triukšmo apsisaugoti padeda triukšmingų patalpų įrengimas apatiniuose pastato aukštuose, rūsiuose, pusrūsiuose; įrengimų, kurie sukelia triukšmą, statymas ant specialių paaukštinimų (gumos, oro pagalvių), kad sumažintų triukšmą ir vibraciją; patalpų sienų išklojimas medžiagomis, sugeriančiomis triukšmą (natūralus veltinis, kiliminės dangos).Taip pat triukšmą gerai sugeria oro tarpai sienose. [8]</a:t>
            </a:r>
            <a:endParaRPr lang="en-US" sz="2400" spc="48" dirty="0">
              <a:solidFill>
                <a:schemeClr val="accent2">
                  <a:lumMod val="75000"/>
                </a:schemeClr>
              </a:solidFill>
              <a:latin typeface="Aileron Regular Bold"/>
            </a:endParaRPr>
          </a:p>
          <a:p>
            <a:pPr marL="0" indent="0" algn="just">
              <a:buNone/>
            </a:pPr>
            <a:r>
              <a:rPr lang="lt-LT" sz="2400" dirty="0">
                <a:solidFill>
                  <a:schemeClr val="accent2">
                    <a:lumMod val="60000"/>
                    <a:lumOff val="40000"/>
                  </a:schemeClr>
                </a:solidFill>
              </a:rPr>
              <a:t>	</a:t>
            </a:r>
            <a:r>
              <a:rPr lang="lt-LT" sz="2400" dirty="0">
                <a:solidFill>
                  <a:schemeClr val="accent2">
                    <a:lumMod val="75000"/>
                  </a:schemeClr>
                </a:solidFill>
                <a:latin typeface="Aileron Regular Bold" panose="020B0604020202020204" charset="0"/>
              </a:rPr>
              <a:t>Rekomenduojama, kad didžiausias leistinas triukšmo poveikis darbo vietoje neviršytų 85 decibelų, kai dirbama aštuonias valandas per dieną. [7]</a:t>
            </a:r>
            <a:endParaRPr lang="en-US" sz="2400" dirty="0">
              <a:solidFill>
                <a:schemeClr val="accent2">
                  <a:lumMod val="75000"/>
                </a:schemeClr>
              </a:solidFill>
              <a:latin typeface="Aileron Regular Bold" panose="020B0604020202020204" charset="0"/>
            </a:endParaRPr>
          </a:p>
          <a:p>
            <a:pPr marL="0" indent="0" algn="just">
              <a:buNone/>
            </a:pPr>
            <a:endParaRPr lang="lt-LT" sz="2400" spc="48" dirty="0">
              <a:solidFill>
                <a:srgbClr val="E7B4AE"/>
              </a:solidFill>
              <a:latin typeface="Aileron Regular Bold"/>
            </a:endParaRPr>
          </a:p>
          <a:p>
            <a:pPr marL="0" indent="0" algn="just">
              <a:buNone/>
            </a:pPr>
            <a:endParaRPr lang="lt-LT" sz="2400" spc="48" dirty="0">
              <a:solidFill>
                <a:srgbClr val="E7B4AE"/>
              </a:solidFill>
              <a:latin typeface="Aileron Regular Bold"/>
            </a:endParaRPr>
          </a:p>
        </p:txBody>
      </p:sp>
      <p:pic>
        <p:nvPicPr>
          <p:cNvPr id="5" name="Picture 4">
            <a:extLst>
              <a:ext uri="{FF2B5EF4-FFF2-40B4-BE49-F238E27FC236}">
                <a16:creationId xmlns:a16="http://schemas.microsoft.com/office/drawing/2014/main" id="{32D47DC2-4BCA-4BF3-9C3A-F5774F42EE20}"/>
              </a:ext>
            </a:extLst>
          </p:cNvPr>
          <p:cNvPicPr>
            <a:picLocks noChangeAspect="1"/>
          </p:cNvPicPr>
          <p:nvPr/>
        </p:nvPicPr>
        <p:blipFill>
          <a:blip r:embed="rId2"/>
          <a:stretch>
            <a:fillRect/>
          </a:stretch>
        </p:blipFill>
        <p:spPr>
          <a:xfrm>
            <a:off x="9128687" y="2857500"/>
            <a:ext cx="9158022" cy="7395275"/>
          </a:xfrm>
          <a:prstGeom prst="rect">
            <a:avLst/>
          </a:prstGeom>
        </p:spPr>
      </p:pic>
    </p:spTree>
    <p:extLst>
      <p:ext uri="{BB962C8B-B14F-4D97-AF65-F5344CB8AC3E}">
        <p14:creationId xmlns:p14="http://schemas.microsoft.com/office/powerpoint/2010/main" val="389989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620001"/>
            <a:ext cx="18288000" cy="2667000"/>
          </a:xfrm>
          <a:prstGeom prst="rect">
            <a:avLst/>
          </a:prstGeom>
          <a:solidFill>
            <a:srgbClr val="5D6EB1"/>
          </a:solidFill>
        </p:spPr>
      </p:sp>
      <p:sp>
        <p:nvSpPr>
          <p:cNvPr id="9" name="Pavadinimas 8">
            <a:extLst>
              <a:ext uri="{FF2B5EF4-FFF2-40B4-BE49-F238E27FC236}">
                <a16:creationId xmlns:a16="http://schemas.microsoft.com/office/drawing/2014/main" id="{92D5BBA7-FC9D-465E-A200-33C150DC044A}"/>
              </a:ext>
            </a:extLst>
          </p:cNvPr>
          <p:cNvSpPr>
            <a:spLocks noGrp="1"/>
          </p:cNvSpPr>
          <p:nvPr>
            <p:ph type="title"/>
          </p:nvPr>
        </p:nvSpPr>
        <p:spPr>
          <a:xfrm>
            <a:off x="3352800" y="2243827"/>
            <a:ext cx="7848600" cy="139304"/>
          </a:xfrm>
        </p:spPr>
        <p:txBody>
          <a:bodyPr>
            <a:normAutofit fontScale="90000"/>
          </a:bodyPr>
          <a:lstStyle/>
          <a:p>
            <a:pPr algn="ctr"/>
            <a:r>
              <a:rPr lang="lt-LT" sz="4900" spc="600" dirty="0">
                <a:solidFill>
                  <a:srgbClr val="5D6EB1"/>
                </a:solidFill>
                <a:latin typeface="Aileron Regular Bold" panose="020B0604020202020204" charset="-70"/>
                <a:ea typeface="+mn-ea"/>
                <a:cs typeface="Arial" panose="020B0604020202020204" pitchFamily="34" charset="0"/>
              </a:rPr>
              <a:t>TRIUKŠMAS</a:t>
            </a:r>
            <a:r>
              <a:rPr lang="lt-LT" sz="8800" spc="600" dirty="0">
                <a:solidFill>
                  <a:srgbClr val="5D6EB1"/>
                </a:solidFill>
                <a:latin typeface="Aileron Regular Bold" panose="020B0604020202020204" charset="-70"/>
                <a:ea typeface="+mn-ea"/>
                <a:cs typeface="Arial" panose="020B0604020202020204" pitchFamily="34" charset="0"/>
              </a:rPr>
              <a:t> </a:t>
            </a:r>
            <a:r>
              <a:rPr lang="lt-LT" sz="4900" spc="600" dirty="0">
                <a:solidFill>
                  <a:srgbClr val="5D6EB1"/>
                </a:solidFill>
                <a:latin typeface="Aileron Regular Bold" panose="020B0604020202020204" charset="-70"/>
                <a:ea typeface="+mn-ea"/>
                <a:cs typeface="Arial" panose="020B0604020202020204" pitchFamily="34" charset="0"/>
              </a:rPr>
              <a:t>DARBO VIETOJE</a:t>
            </a:r>
          </a:p>
        </p:txBody>
      </p:sp>
      <p:sp>
        <p:nvSpPr>
          <p:cNvPr id="10" name="Turinio vietos rezervavimo ženklas 9">
            <a:extLst>
              <a:ext uri="{FF2B5EF4-FFF2-40B4-BE49-F238E27FC236}">
                <a16:creationId xmlns:a16="http://schemas.microsoft.com/office/drawing/2014/main" id="{8AB50C2D-03FD-4898-A966-A04D27FAECE1}"/>
              </a:ext>
            </a:extLst>
          </p:cNvPr>
          <p:cNvSpPr>
            <a:spLocks noGrp="1"/>
          </p:cNvSpPr>
          <p:nvPr>
            <p:ph type="body" sz="half" idx="2"/>
          </p:nvPr>
        </p:nvSpPr>
        <p:spPr>
          <a:xfrm>
            <a:off x="762000" y="3420798"/>
            <a:ext cx="11225214" cy="3932502"/>
          </a:xfrm>
        </p:spPr>
        <p:txBody>
          <a:bodyPr>
            <a:normAutofit/>
          </a:bodyPr>
          <a:lstStyle/>
          <a:p>
            <a:pPr algn="just"/>
            <a:r>
              <a:rPr lang="lt-LT" sz="2400" spc="48" dirty="0">
                <a:solidFill>
                  <a:srgbClr val="5D6EB1"/>
                </a:solidFill>
                <a:latin typeface="Aileron Regular Bold"/>
              </a:rPr>
              <a:t>	Dauguma žmonių yra veikiami didelių triukšmo lygių darbe, (ugniagesiai, krašto apsaugos darbuotojai, diskžokėjai, statybininkai, muzikantai, ūkininkai, kelininkai, kompiuterių operatoriai, gamyklų darbuotojai, vilkikų, žemės ūkio mašinų, autobusų vairuotojai).</a:t>
            </a:r>
          </a:p>
          <a:p>
            <a:pPr algn="just"/>
            <a:r>
              <a:rPr lang="lt-LT" sz="2400" spc="48" dirty="0">
                <a:solidFill>
                  <a:srgbClr val="5D6EB1"/>
                </a:solidFill>
                <a:latin typeface="Aileron Regular Bold"/>
              </a:rPr>
              <a:t> Jei darbuotojai nori išvengti profesinių klausos sutrikimų, turi būtinai dėvėti asmenines ausų apsaugos priemones (kaištukus, ausines). Už tai atsakingas darbdavys ir pats darbuotojas. [5]</a:t>
            </a:r>
          </a:p>
        </p:txBody>
      </p:sp>
      <p:pic>
        <p:nvPicPr>
          <p:cNvPr id="3" name="Picture 2">
            <a:extLst>
              <a:ext uri="{FF2B5EF4-FFF2-40B4-BE49-F238E27FC236}">
                <a16:creationId xmlns:a16="http://schemas.microsoft.com/office/drawing/2014/main" id="{A7B27945-CC3D-4CA7-A039-0793F074ACC8}"/>
              </a:ext>
            </a:extLst>
          </p:cNvPr>
          <p:cNvPicPr>
            <a:picLocks noChangeAspect="1"/>
          </p:cNvPicPr>
          <p:nvPr/>
        </p:nvPicPr>
        <p:blipFill>
          <a:blip r:embed="rId2"/>
          <a:stretch>
            <a:fillRect/>
          </a:stretch>
        </p:blipFill>
        <p:spPr>
          <a:xfrm>
            <a:off x="12725400" y="3917325"/>
            <a:ext cx="5712447" cy="3749365"/>
          </a:xfrm>
          <a:prstGeom prst="rect">
            <a:avLst/>
          </a:prstGeom>
        </p:spPr>
      </p:pic>
      <p:sp>
        <p:nvSpPr>
          <p:cNvPr id="8" name="TextBox 7">
            <a:extLst>
              <a:ext uri="{FF2B5EF4-FFF2-40B4-BE49-F238E27FC236}">
                <a16:creationId xmlns:a16="http://schemas.microsoft.com/office/drawing/2014/main" id="{46A129B4-05B1-46A2-8D07-F3C8F6DF5E99}"/>
              </a:ext>
            </a:extLst>
          </p:cNvPr>
          <p:cNvSpPr txBox="1"/>
          <p:nvPr/>
        </p:nvSpPr>
        <p:spPr>
          <a:xfrm>
            <a:off x="3048000" y="8103961"/>
            <a:ext cx="12268200" cy="1569660"/>
          </a:xfrm>
          <a:prstGeom prst="rect">
            <a:avLst/>
          </a:prstGeom>
          <a:noFill/>
          <a:ln>
            <a:solidFill>
              <a:schemeClr val="accent2">
                <a:lumMod val="40000"/>
                <a:lumOff val="60000"/>
              </a:schemeClr>
            </a:solidFill>
          </a:ln>
        </p:spPr>
        <p:txBody>
          <a:bodyPr wrap="square" rtlCol="0">
            <a:spAutoFit/>
          </a:bodyPr>
          <a:lstStyle/>
          <a:p>
            <a:r>
              <a:rPr lang="lt-LT" sz="3200" dirty="0">
                <a:solidFill>
                  <a:schemeClr val="bg1"/>
                </a:solidFill>
              </a:rPr>
              <a:t>NUORODA: linksmas filmukas puikiai iliustruojantis triukšmo žalą darbo aplinkoje. </a:t>
            </a:r>
            <a:r>
              <a:rPr lang="lt-LT" sz="3200" dirty="0">
                <a:solidFill>
                  <a:schemeClr val="accent2">
                    <a:lumMod val="40000"/>
                    <a:lumOff val="60000"/>
                  </a:schemeClr>
                </a:solidFill>
                <a:hlinkClick r:id="rId3"/>
              </a:rPr>
              <a:t>https://www.napofilm.net/lt/napos-films/napo-stop-noise</a:t>
            </a:r>
            <a:endParaRPr lang="lt-LT" sz="3200" dirty="0">
              <a:solidFill>
                <a:schemeClr val="accent2">
                  <a:lumMod val="40000"/>
                  <a:lumOff val="60000"/>
                </a:schemeClr>
              </a:solidFill>
            </a:endParaRPr>
          </a:p>
          <a:p>
            <a:endParaRPr lang="en-US" sz="3200" dirty="0">
              <a:solidFill>
                <a:schemeClr val="accent2">
                  <a:lumMod val="40000"/>
                  <a:lumOff val="60000"/>
                </a:schemeClr>
              </a:solidFill>
            </a:endParaRPr>
          </a:p>
        </p:txBody>
      </p:sp>
      <p:pic>
        <p:nvPicPr>
          <p:cNvPr id="11" name="Graphic 10" descr="Video camera">
            <a:extLst>
              <a:ext uri="{FF2B5EF4-FFF2-40B4-BE49-F238E27FC236}">
                <a16:creationId xmlns:a16="http://schemas.microsoft.com/office/drawing/2014/main" id="{35D10F79-B556-4DF9-AA08-20456D40A2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797" y="7344905"/>
            <a:ext cx="2667000" cy="2667000"/>
          </a:xfrm>
          <a:prstGeom prst="rect">
            <a:avLst/>
          </a:prstGeom>
        </p:spPr>
      </p:pic>
    </p:spTree>
    <p:extLst>
      <p:ext uri="{BB962C8B-B14F-4D97-AF65-F5344CB8AC3E}">
        <p14:creationId xmlns:p14="http://schemas.microsoft.com/office/powerpoint/2010/main" val="1015572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501693"/>
            <a:ext cx="18288000" cy="1785307"/>
          </a:xfrm>
          <a:prstGeom prst="rect">
            <a:avLst/>
          </a:prstGeom>
          <a:solidFill>
            <a:srgbClr val="5D6EB1"/>
          </a:solidFill>
        </p:spPr>
      </p:sp>
      <p:sp>
        <p:nvSpPr>
          <p:cNvPr id="9" name="Pavadinimas 8">
            <a:extLst>
              <a:ext uri="{FF2B5EF4-FFF2-40B4-BE49-F238E27FC236}">
                <a16:creationId xmlns:a16="http://schemas.microsoft.com/office/drawing/2014/main" id="{92D5BBA7-FC9D-465E-A200-33C150DC044A}"/>
              </a:ext>
            </a:extLst>
          </p:cNvPr>
          <p:cNvSpPr>
            <a:spLocks noGrp="1"/>
          </p:cNvSpPr>
          <p:nvPr>
            <p:ph type="title"/>
          </p:nvPr>
        </p:nvSpPr>
        <p:spPr>
          <a:xfrm>
            <a:off x="4343400" y="1131808"/>
            <a:ext cx="4650404" cy="960834"/>
          </a:xfrm>
        </p:spPr>
        <p:txBody>
          <a:bodyPr>
            <a:noAutofit/>
          </a:bodyPr>
          <a:lstStyle/>
          <a:p>
            <a:pPr algn="l"/>
            <a:r>
              <a:rPr lang="en-US" sz="4400" spc="600" dirty="0">
                <a:solidFill>
                  <a:srgbClr val="5D6EB1"/>
                </a:solidFill>
                <a:latin typeface="Aileron Regular Bold" panose="020B0604020202020204" charset="-70"/>
                <a:ea typeface="+mn-ea"/>
                <a:cs typeface="Arial" panose="020B0604020202020204" pitchFamily="34" charset="0"/>
              </a:rPr>
              <a:t>T</a:t>
            </a:r>
            <a:r>
              <a:rPr lang="lt-LT" sz="4400" spc="600" dirty="0">
                <a:solidFill>
                  <a:srgbClr val="5D6EB1"/>
                </a:solidFill>
                <a:latin typeface="Aileron Regular Bold" panose="020B0604020202020204" charset="-70"/>
                <a:ea typeface="+mn-ea"/>
                <a:cs typeface="Arial" panose="020B0604020202020204" pitchFamily="34" charset="0"/>
              </a:rPr>
              <a:t>RIUKŠMAS LIETUVOJE</a:t>
            </a:r>
          </a:p>
        </p:txBody>
      </p:sp>
      <p:sp>
        <p:nvSpPr>
          <p:cNvPr id="10" name="Turinio vietos rezervavimo ženklas 9">
            <a:extLst>
              <a:ext uri="{FF2B5EF4-FFF2-40B4-BE49-F238E27FC236}">
                <a16:creationId xmlns:a16="http://schemas.microsoft.com/office/drawing/2014/main" id="{8AB50C2D-03FD-4898-A966-A04D27FAECE1}"/>
              </a:ext>
            </a:extLst>
          </p:cNvPr>
          <p:cNvSpPr>
            <a:spLocks noGrp="1"/>
          </p:cNvSpPr>
          <p:nvPr>
            <p:ph type="body" sz="half" idx="2"/>
          </p:nvPr>
        </p:nvSpPr>
        <p:spPr>
          <a:xfrm>
            <a:off x="738185" y="2628900"/>
            <a:ext cx="10531795" cy="4953000"/>
          </a:xfrm>
        </p:spPr>
        <p:txBody>
          <a:bodyPr>
            <a:normAutofit fontScale="92500"/>
          </a:bodyPr>
          <a:lstStyle/>
          <a:p>
            <a:pPr marL="342900" indent="-342900" algn="just">
              <a:buFont typeface="Arial" panose="020B0604020202020204" pitchFamily="34" charset="0"/>
              <a:buChar char="•"/>
            </a:pPr>
            <a:r>
              <a:rPr lang="lt-LT" sz="2400" spc="48" dirty="0">
                <a:solidFill>
                  <a:srgbClr val="5D6EB1"/>
                </a:solidFill>
                <a:latin typeface="Aileron Regular Bold"/>
              </a:rPr>
              <a:t>Lietuvoje galioja higienos norma, pagal kurią ramybė gyvenamosiose patalpose turi įsivyrauti nuo 18 val., o nuo 22 val. prasideda nakties metas. </a:t>
            </a:r>
          </a:p>
          <a:p>
            <a:pPr marL="342900" indent="-342900" algn="just">
              <a:buFont typeface="Arial" panose="020B0604020202020204" pitchFamily="34" charset="0"/>
              <a:buChar char="•"/>
            </a:pPr>
            <a:r>
              <a:rPr lang="lt-LT" sz="2400" spc="48" dirty="0">
                <a:solidFill>
                  <a:srgbClr val="5D6EB1"/>
                </a:solidFill>
                <a:latin typeface="Aileron Regular Bold"/>
              </a:rPr>
              <a:t>Leidžiamas triukšmo lygis:</a:t>
            </a:r>
          </a:p>
          <a:p>
            <a:pPr algn="just"/>
            <a:r>
              <a:rPr lang="lt-LT" sz="2400" spc="48" dirty="0">
                <a:solidFill>
                  <a:srgbClr val="5D6EB1"/>
                </a:solidFill>
                <a:latin typeface="Aileron Regular Bold"/>
              </a:rPr>
              <a:t> </a:t>
            </a:r>
            <a:r>
              <a:rPr lang="lt-LT" sz="3200" spc="48" dirty="0">
                <a:solidFill>
                  <a:srgbClr val="5D6EB1"/>
                </a:solidFill>
                <a:latin typeface="Aileron Regular Bold"/>
              </a:rPr>
              <a:t>nuo 6 iki 18 val. – iki 50 decibelų</a:t>
            </a:r>
          </a:p>
          <a:p>
            <a:pPr algn="just"/>
            <a:r>
              <a:rPr lang="lt-LT" sz="3200" spc="48" dirty="0">
                <a:solidFill>
                  <a:srgbClr val="5D6EB1"/>
                </a:solidFill>
                <a:latin typeface="Aileron Regular Bold"/>
              </a:rPr>
              <a:t> nuo 18 iki 22 val. – iki 45 decibelų</a:t>
            </a:r>
          </a:p>
          <a:p>
            <a:pPr algn="just"/>
            <a:r>
              <a:rPr lang="lt-LT" sz="3200" spc="48" dirty="0">
                <a:solidFill>
                  <a:srgbClr val="5D6EB1"/>
                </a:solidFill>
                <a:latin typeface="Aileron Regular Bold"/>
              </a:rPr>
              <a:t> nuo 22 iki 6 val. – 40decibelų. [4]</a:t>
            </a:r>
            <a:endParaRPr lang="en-US" sz="3200" spc="48" dirty="0">
              <a:solidFill>
                <a:srgbClr val="5D6EB1"/>
              </a:solidFill>
              <a:latin typeface="Aileron Regular Bold"/>
            </a:endParaRPr>
          </a:p>
          <a:p>
            <a:pPr marL="457200" indent="-457200" algn="just">
              <a:buFont typeface="Arial" panose="020B0604020202020204" pitchFamily="34" charset="0"/>
              <a:buChar char="•"/>
            </a:pPr>
            <a:r>
              <a:rPr lang="lt-LT" sz="2400" spc="48" dirty="0">
                <a:solidFill>
                  <a:srgbClr val="5D6EB1"/>
                </a:solidFill>
                <a:latin typeface="Aileron Regular Bold"/>
              </a:rPr>
              <a:t>Jei triukšmas kyla dėl ūkinės veiklos arba transporto, kreiptis reikėtų į miesto visuomenės sveikatos centrą. Daugiau informacijos apie savo teises ir pareigas šioje srityje, reikalavimus aplinkai bei kontroliuojančių įstaigų funkcijas galima rasti kiekvienos savivaldybės patvirtintose Triukšmo prevencijos viešose vietose taisyklėse. [4]</a:t>
            </a:r>
          </a:p>
        </p:txBody>
      </p:sp>
      <p:pic>
        <p:nvPicPr>
          <p:cNvPr id="3" name="Picture 2">
            <a:extLst>
              <a:ext uri="{FF2B5EF4-FFF2-40B4-BE49-F238E27FC236}">
                <a16:creationId xmlns:a16="http://schemas.microsoft.com/office/drawing/2014/main" id="{3167C48B-A870-4550-81BE-6B26A0F6E7C3}"/>
              </a:ext>
            </a:extLst>
          </p:cNvPr>
          <p:cNvPicPr>
            <a:picLocks noChangeAspect="1"/>
          </p:cNvPicPr>
          <p:nvPr/>
        </p:nvPicPr>
        <p:blipFill>
          <a:blip r:embed="rId2"/>
          <a:stretch>
            <a:fillRect/>
          </a:stretch>
        </p:blipFill>
        <p:spPr>
          <a:xfrm>
            <a:off x="0" y="7686995"/>
            <a:ext cx="2600005" cy="2600005"/>
          </a:xfrm>
          <a:prstGeom prst="rect">
            <a:avLst/>
          </a:prstGeom>
        </p:spPr>
      </p:pic>
      <p:pic>
        <p:nvPicPr>
          <p:cNvPr id="6" name="Picture 5">
            <a:extLst>
              <a:ext uri="{FF2B5EF4-FFF2-40B4-BE49-F238E27FC236}">
                <a16:creationId xmlns:a16="http://schemas.microsoft.com/office/drawing/2014/main" id="{FAB791AB-080F-49DE-B147-7DBAA1161B56}"/>
              </a:ext>
            </a:extLst>
          </p:cNvPr>
          <p:cNvPicPr>
            <a:picLocks noChangeAspect="1"/>
          </p:cNvPicPr>
          <p:nvPr/>
        </p:nvPicPr>
        <p:blipFill>
          <a:blip r:embed="rId3"/>
          <a:stretch>
            <a:fillRect/>
          </a:stretch>
        </p:blipFill>
        <p:spPr>
          <a:xfrm>
            <a:off x="11269981" y="3060222"/>
            <a:ext cx="5829300" cy="5048250"/>
          </a:xfrm>
          <a:prstGeom prst="rect">
            <a:avLst/>
          </a:prstGeom>
        </p:spPr>
      </p:pic>
    </p:spTree>
    <p:extLst>
      <p:ext uri="{BB962C8B-B14F-4D97-AF65-F5344CB8AC3E}">
        <p14:creationId xmlns:p14="http://schemas.microsoft.com/office/powerpoint/2010/main" val="1147313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D6EB1"/>
        </a:solidFill>
        <a:effectLst/>
      </p:bgPr>
    </p:bg>
    <p:spTree>
      <p:nvGrpSpPr>
        <p:cNvPr id="1" name=""/>
        <p:cNvGrpSpPr/>
        <p:nvPr/>
      </p:nvGrpSpPr>
      <p:grpSpPr>
        <a:xfrm>
          <a:off x="0" y="0"/>
          <a:ext cx="0" cy="0"/>
          <a:chOff x="0" y="0"/>
          <a:chExt cx="0" cy="0"/>
        </a:xfrm>
      </p:grpSpPr>
      <p:sp>
        <p:nvSpPr>
          <p:cNvPr id="9" name="Pavadinimas 8">
            <a:extLst>
              <a:ext uri="{FF2B5EF4-FFF2-40B4-BE49-F238E27FC236}">
                <a16:creationId xmlns:a16="http://schemas.microsoft.com/office/drawing/2014/main" id="{92D5BBA7-FC9D-465E-A200-33C150DC044A}"/>
              </a:ext>
            </a:extLst>
          </p:cNvPr>
          <p:cNvSpPr>
            <a:spLocks noGrp="1"/>
          </p:cNvSpPr>
          <p:nvPr>
            <p:ph type="title"/>
          </p:nvPr>
        </p:nvSpPr>
        <p:spPr>
          <a:xfrm>
            <a:off x="762000" y="952500"/>
            <a:ext cx="14401800" cy="1143000"/>
          </a:xfrm>
        </p:spPr>
        <p:txBody>
          <a:bodyPr>
            <a:normAutofit fontScale="90000"/>
          </a:bodyPr>
          <a:lstStyle/>
          <a:p>
            <a:pPr algn="l"/>
            <a:r>
              <a:rPr lang="lt-LT" sz="8800" spc="600" dirty="0">
                <a:solidFill>
                  <a:srgbClr val="E7B4AE"/>
                </a:solidFill>
                <a:latin typeface="Aileron Regular Bold" panose="020B0604020202020204" charset="-70"/>
                <a:ea typeface="+mn-ea"/>
                <a:cs typeface="Arial" panose="020B0604020202020204" pitchFamily="34" charset="0"/>
              </a:rPr>
              <a:t>Informacijos šaltiniai</a:t>
            </a:r>
          </a:p>
        </p:txBody>
      </p:sp>
      <p:sp>
        <p:nvSpPr>
          <p:cNvPr id="10" name="Turinio vietos rezervavimo ženklas 9">
            <a:extLst>
              <a:ext uri="{FF2B5EF4-FFF2-40B4-BE49-F238E27FC236}">
                <a16:creationId xmlns:a16="http://schemas.microsoft.com/office/drawing/2014/main" id="{8AB50C2D-03FD-4898-A966-A04D27FAECE1}"/>
              </a:ext>
            </a:extLst>
          </p:cNvPr>
          <p:cNvSpPr>
            <a:spLocks noGrp="1"/>
          </p:cNvSpPr>
          <p:nvPr>
            <p:ph idx="1"/>
          </p:nvPr>
        </p:nvSpPr>
        <p:spPr>
          <a:xfrm>
            <a:off x="762000" y="2705100"/>
            <a:ext cx="14782800" cy="7086600"/>
          </a:xfrm>
        </p:spPr>
        <p:txBody>
          <a:bodyPr>
            <a:normAutofit fontScale="85000" lnSpcReduction="20000"/>
          </a:bodyPr>
          <a:lstStyle/>
          <a:p>
            <a:pPr marL="457200" indent="-457200">
              <a:buFont typeface="+mj-lt"/>
              <a:buAutoNum type="arabicPeriod"/>
            </a:pPr>
            <a:r>
              <a:rPr lang="lt-LT" sz="2400" spc="48" dirty="0">
                <a:solidFill>
                  <a:srgbClr val="E7B4AE"/>
                </a:solidFill>
                <a:latin typeface="Aileron Regular Bold"/>
              </a:rPr>
              <a:t>SAVIVALDYBĖS ĮMONĖ „VILNIAUS PLANAS“ . „PROJEKTAS: VILNIAUS AGLOMERACIJOS TRIUKŠMO PREVENCIJOS VEIKSMŲ PLANAS 2019 – 2023 M.“  2019m. Prieiga internetu: https://vilnius.lt/wp-content/uploads/2019/06/VILNIAUS-MIESTO-TRIUK%C5%A0MO-PREVENCIJOS-VEIKSM%C5%B2-PLANAS_2019_2023.pdf</a:t>
            </a:r>
          </a:p>
          <a:p>
            <a:pPr marL="457200" indent="-457200">
              <a:buFont typeface="+mj-lt"/>
              <a:buAutoNum type="arabicPeriod"/>
            </a:pPr>
            <a:r>
              <a:rPr lang="lt-LT" sz="2400" spc="48" dirty="0">
                <a:solidFill>
                  <a:srgbClr val="E7B4AE"/>
                </a:solidFill>
                <a:latin typeface="Aileron Regular Bold"/>
              </a:rPr>
              <a:t>Pavel Gončar. ”Triukšmo poveikis sveikatai“ Prieiga internetu: https://www.panevezysvsb.lt/triuksmo-poveikis-sveikatai/</a:t>
            </a:r>
          </a:p>
          <a:p>
            <a:pPr marL="457200" indent="-457200">
              <a:buFont typeface="+mj-lt"/>
              <a:buAutoNum type="arabicPeriod"/>
            </a:pPr>
            <a:r>
              <a:rPr lang="lt-LT" sz="2400" spc="48" dirty="0">
                <a:solidFill>
                  <a:srgbClr val="E7B4AE"/>
                </a:solidFill>
                <a:latin typeface="Aileron Regular Bold"/>
              </a:rPr>
              <a:t>„Sveikatos ugdymas. TRIUKŠMO ĮTAKA ORGANIZMUI”. 2019m. Prieiga internetu: https://balbieriskis.prienai.lm.lt/index.php/sveikata/1558-triuksmo-itaka-organizmui</a:t>
            </a:r>
          </a:p>
          <a:p>
            <a:pPr marL="457200" indent="-457200">
              <a:buFont typeface="+mj-lt"/>
              <a:buAutoNum type="arabicPeriod"/>
            </a:pPr>
            <a:r>
              <a:rPr lang="lt-LT" sz="2400" spc="48" dirty="0">
                <a:solidFill>
                  <a:srgbClr val="E7B4AE"/>
                </a:solidFill>
                <a:latin typeface="Aileron Regular Bold"/>
              </a:rPr>
              <a:t>„Triukšmo pavojai mūsų sveikatai“. 2009 m. Prieiga internetu: http://www.technologijos.lt/n/mokslas/zmogus_ir_medicina/straipsnis-7350/straipsnis/Triuksmo-pavojai-msu-sveikatai</a:t>
            </a:r>
          </a:p>
          <a:p>
            <a:pPr marL="457200" indent="-457200">
              <a:buFont typeface="+mj-lt"/>
              <a:buAutoNum type="arabicPeriod"/>
            </a:pPr>
            <a:r>
              <a:rPr lang="lt-LT" sz="2400" spc="48" dirty="0">
                <a:solidFill>
                  <a:srgbClr val="E7B4AE"/>
                </a:solidFill>
                <a:latin typeface="Aileron Regular Bold"/>
              </a:rPr>
              <a:t>Aušra Misiukevičienė. „Triukšmo žala sveikatai“ prieiga internetu: https://www.stvm.lm.lt/images/sampledata/Triukmo-ala-sveikatai.pdf</a:t>
            </a:r>
          </a:p>
          <a:p>
            <a:pPr marL="457200" indent="-457200">
              <a:buFont typeface="+mj-lt"/>
              <a:buAutoNum type="arabicPeriod"/>
            </a:pPr>
            <a:r>
              <a:rPr lang="lt-LT" sz="2400" spc="48" dirty="0">
                <a:solidFill>
                  <a:srgbClr val="E7B4AE"/>
                </a:solidFill>
                <a:latin typeface="Aileron Regular Bold"/>
              </a:rPr>
              <a:t>Sveikatos mokymo ir ligų prevencijos centro Aplinkos sveikatos skyrius. „Ilgalaikio triukšmo žala visuomenės sveikatai“. Prieiga internete: http://www.sveikatosabc.lt/lt/Naujienos/244/ilgalaikio-triuksmo-zala-visuomenes-sveikatai</a:t>
            </a:r>
          </a:p>
          <a:p>
            <a:pPr marL="457200" indent="-457200">
              <a:buFont typeface="+mj-lt"/>
              <a:buAutoNum type="arabicPeriod"/>
            </a:pPr>
            <a:r>
              <a:rPr lang="lt-LT" sz="2400" spc="48" dirty="0">
                <a:solidFill>
                  <a:srgbClr val="E7B4AE"/>
                </a:solidFill>
                <a:latin typeface="Aileron Regular Bold"/>
              </a:rPr>
              <a:t>„Triukšmas mūsų aplinkoje: kada jis daro žalą sveikatai“. 2019m. Prieiga internetu: https://www.diena.lt/naujienos/sveikata/sveikata/triuksmas-musu-aplinkoje-kada-jis-daro-zala-sveikatai-911042</a:t>
            </a:r>
          </a:p>
          <a:p>
            <a:pPr marL="457200" indent="-457200">
              <a:buFont typeface="+mj-lt"/>
              <a:buAutoNum type="arabicPeriod"/>
            </a:pPr>
            <a:r>
              <a:rPr lang="lt-LT" sz="2400" spc="48" dirty="0">
                <a:solidFill>
                  <a:srgbClr val="E7B4AE"/>
                </a:solidFill>
                <a:latin typeface="Aileron Regular Bold"/>
              </a:rPr>
              <a:t>Šilutės rajono savivaldybės, Visuomenės sveikatos biuras. „Triukšmo poveikis žmogaus sveikatai“. 2016 m. Prieiga interetu: http://silutessveikata.lt/triuksmo-poveikis-zmogaus-sveikatai/</a:t>
            </a:r>
          </a:p>
          <a:p>
            <a:pPr marL="457200" indent="-457200">
              <a:buFont typeface="+mj-lt"/>
              <a:buAutoNum type="arabicPeriod"/>
            </a:pPr>
            <a:r>
              <a:rPr lang="lt-LT" sz="2400" spc="48" dirty="0">
                <a:solidFill>
                  <a:srgbClr val="E7B4AE"/>
                </a:solidFill>
                <a:latin typeface="Aileron Regular Bold"/>
              </a:rPr>
              <a:t>„Tarptautinę triukšmo supratimo dieną kviečiame daugiau sužinoti apie savo teises“. 2018 m. Prieiga internetu: https://sam.lrv.lt/lt/naujienos/tarptautine-triuksmo-supratimo-diena-kvieciame-daugiau-suzinoti-apie-savo-teises</a:t>
            </a:r>
          </a:p>
          <a:p>
            <a:pPr marL="457200" indent="-457200">
              <a:buFont typeface="+mj-lt"/>
              <a:buAutoNum type="arabicPeriod"/>
            </a:pPr>
            <a:r>
              <a:rPr lang="lt-LT" sz="2400" spc="48" dirty="0">
                <a:solidFill>
                  <a:srgbClr val="E7B4AE"/>
                </a:solidFill>
                <a:latin typeface="Aileron Regular Bold"/>
              </a:rPr>
              <a:t>“Tarptautinė triukšmo supratimo diena”. Prieiga internetu: http://www.ltvirtove.lt/kalendorius.php?lt=tarptautine_triuksmo_supratimo_diena</a:t>
            </a:r>
          </a:p>
          <a:p>
            <a:pPr marL="457200" indent="-457200">
              <a:buFont typeface="+mj-lt"/>
              <a:buAutoNum type="arabicPeriod"/>
            </a:pPr>
            <a:endParaRPr lang="lt-LT" sz="2400" spc="48" dirty="0">
              <a:solidFill>
                <a:srgbClr val="E7B4AE"/>
              </a:solidFill>
              <a:latin typeface="Aileron Regular Bold"/>
            </a:endParaRPr>
          </a:p>
        </p:txBody>
      </p:sp>
    </p:spTree>
    <p:extLst>
      <p:ext uri="{BB962C8B-B14F-4D97-AF65-F5344CB8AC3E}">
        <p14:creationId xmlns:p14="http://schemas.microsoft.com/office/powerpoint/2010/main" val="28840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D6EB1"/>
        </a:solidFill>
        <a:effectLst/>
      </p:bgPr>
    </p:bg>
    <p:spTree>
      <p:nvGrpSpPr>
        <p:cNvPr id="1" name=""/>
        <p:cNvGrpSpPr/>
        <p:nvPr/>
      </p:nvGrpSpPr>
      <p:grpSpPr>
        <a:xfrm>
          <a:off x="0" y="0"/>
          <a:ext cx="0" cy="0"/>
          <a:chOff x="0" y="0"/>
          <a:chExt cx="0" cy="0"/>
        </a:xfrm>
      </p:grpSpPr>
      <p:sp>
        <p:nvSpPr>
          <p:cNvPr id="9" name="Pavadinimas 8">
            <a:extLst>
              <a:ext uri="{FF2B5EF4-FFF2-40B4-BE49-F238E27FC236}">
                <a16:creationId xmlns:a16="http://schemas.microsoft.com/office/drawing/2014/main" id="{92D5BBA7-FC9D-465E-A200-33C150DC044A}"/>
              </a:ext>
            </a:extLst>
          </p:cNvPr>
          <p:cNvSpPr>
            <a:spLocks noGrp="1"/>
          </p:cNvSpPr>
          <p:nvPr>
            <p:ph type="title"/>
          </p:nvPr>
        </p:nvSpPr>
        <p:spPr>
          <a:xfrm>
            <a:off x="914400" y="655320"/>
            <a:ext cx="15925800" cy="1143000"/>
          </a:xfrm>
        </p:spPr>
        <p:txBody>
          <a:bodyPr>
            <a:noAutofit/>
          </a:bodyPr>
          <a:lstStyle/>
          <a:p>
            <a:pPr algn="l"/>
            <a:r>
              <a:rPr lang="en-US" spc="600" dirty="0">
                <a:solidFill>
                  <a:srgbClr val="E7B4AE"/>
                </a:solidFill>
                <a:latin typeface="Aileron Regular Bold" panose="020B0604020202020204" charset="-70"/>
                <a:ea typeface="+mn-ea"/>
                <a:cs typeface="Arial" panose="020B0604020202020204" pitchFamily="34" charset="0"/>
              </a:rPr>
              <a:t>PASKUTINIS BALAND</a:t>
            </a:r>
            <a:r>
              <a:rPr lang="lt-LT" spc="600" dirty="0">
                <a:solidFill>
                  <a:srgbClr val="E7B4AE"/>
                </a:solidFill>
                <a:latin typeface="Aileron Regular Bold" panose="020B0604020202020204" charset="-70"/>
                <a:ea typeface="+mn-ea"/>
                <a:cs typeface="Arial" panose="020B0604020202020204" pitchFamily="34" charset="0"/>
              </a:rPr>
              <a:t>ŽIO TREČIADIENIS _ TARPTAUTINĖ TRIUKŠMO SUPRATIMO DIENA</a:t>
            </a:r>
          </a:p>
        </p:txBody>
      </p:sp>
      <p:sp>
        <p:nvSpPr>
          <p:cNvPr id="10" name="Turinio vietos rezervavimo ženklas 9">
            <a:extLst>
              <a:ext uri="{FF2B5EF4-FFF2-40B4-BE49-F238E27FC236}">
                <a16:creationId xmlns:a16="http://schemas.microsoft.com/office/drawing/2014/main" id="{8AB50C2D-03FD-4898-A966-A04D27FAECE1}"/>
              </a:ext>
            </a:extLst>
          </p:cNvPr>
          <p:cNvSpPr>
            <a:spLocks noGrp="1"/>
          </p:cNvSpPr>
          <p:nvPr>
            <p:ph idx="1"/>
          </p:nvPr>
        </p:nvSpPr>
        <p:spPr>
          <a:xfrm>
            <a:off x="228600" y="2781300"/>
            <a:ext cx="11734800" cy="6858000"/>
          </a:xfrm>
        </p:spPr>
        <p:txBody>
          <a:bodyPr>
            <a:normAutofit/>
          </a:bodyPr>
          <a:lstStyle/>
          <a:p>
            <a:pPr marL="0" indent="0" algn="just">
              <a:buNone/>
            </a:pPr>
            <a:r>
              <a:rPr lang="lt-LT" sz="2400" b="1" spc="48" dirty="0">
                <a:solidFill>
                  <a:srgbClr val="E7B4AE"/>
                </a:solidFill>
                <a:latin typeface="Aileron Regular Bold"/>
              </a:rPr>
              <a:t>	</a:t>
            </a:r>
            <a:r>
              <a:rPr lang="lt-LT" sz="2400" b="1" spc="48" dirty="0">
                <a:solidFill>
                  <a:schemeClr val="bg1"/>
                </a:solidFill>
                <a:latin typeface="Aileron Regular Bold"/>
              </a:rPr>
              <a:t>PASKUTINĮ BALANDŽIO TREČIADIENĮ </a:t>
            </a:r>
            <a:r>
              <a:rPr lang="lt-LT" sz="2400" spc="48" dirty="0">
                <a:solidFill>
                  <a:srgbClr val="E7B4AE"/>
                </a:solidFill>
                <a:latin typeface="Aileron Regular Bold"/>
              </a:rPr>
              <a:t>pasaulyje minima </a:t>
            </a:r>
            <a:r>
              <a:rPr lang="lt-LT" sz="2400" spc="48" dirty="0">
                <a:solidFill>
                  <a:schemeClr val="bg1"/>
                </a:solidFill>
                <a:latin typeface="Aileron Regular Bold"/>
              </a:rPr>
              <a:t>Tarptautinė triukšmo supratimo diena</a:t>
            </a:r>
            <a:r>
              <a:rPr lang="lt-LT" sz="2400" spc="48" dirty="0">
                <a:solidFill>
                  <a:srgbClr val="E7B4AE"/>
                </a:solidFill>
                <a:latin typeface="Aileron Regular Bold"/>
              </a:rPr>
              <a:t>. Ji skirta skatinti gyventojų susirūpinimą ilgalaikio triukšmo poveikio žala visuomenės sveikatai. </a:t>
            </a:r>
            <a:r>
              <a:rPr lang="lt-LT" sz="2400" spc="48" dirty="0">
                <a:solidFill>
                  <a:schemeClr val="bg1"/>
                </a:solidFill>
                <a:latin typeface="Aileron Regular Bold"/>
              </a:rPr>
              <a:t>Siekiama</a:t>
            </a:r>
            <a:r>
              <a:rPr lang="lt-LT" sz="2400" spc="48" dirty="0">
                <a:solidFill>
                  <a:srgbClr val="E7B4AE"/>
                </a:solidFill>
                <a:latin typeface="Aileron Regular Bold"/>
              </a:rPr>
              <a:t> atkreipti visuomenės dėmesį į triukšmo keliamus iššūkius, </a:t>
            </a:r>
            <a:r>
              <a:rPr lang="lt-LT" sz="2400" spc="48" dirty="0">
                <a:solidFill>
                  <a:schemeClr val="bg1"/>
                </a:solidFill>
                <a:latin typeface="Aileron Regular Bold"/>
              </a:rPr>
              <a:t>kurti tylesnių namų, tylesnių mokyklų ir tylesnio poilsio aplinką, ugdyti visuomenės atsakomybę už sveikos aplinkos kūrimą sau ir savo vaikams.</a:t>
            </a:r>
            <a:r>
              <a:rPr lang="lt-LT" sz="2400" spc="48" dirty="0">
                <a:solidFill>
                  <a:srgbClr val="E7B4AE"/>
                </a:solidFill>
                <a:latin typeface="Aileron Regular Bold"/>
              </a:rPr>
              <a:t>[</a:t>
            </a:r>
            <a:r>
              <a:rPr lang="en-US" sz="2400" spc="48" dirty="0">
                <a:solidFill>
                  <a:srgbClr val="E7B4AE"/>
                </a:solidFill>
                <a:latin typeface="Aileron Regular Bold"/>
              </a:rPr>
              <a:t>10]</a:t>
            </a:r>
            <a:r>
              <a:rPr lang="lt-LT" sz="2400" spc="48" dirty="0">
                <a:solidFill>
                  <a:srgbClr val="E7B4AE"/>
                </a:solidFill>
                <a:latin typeface="Aileron Regular Bold"/>
              </a:rPr>
              <a:t> </a:t>
            </a:r>
          </a:p>
          <a:p>
            <a:pPr marL="0" indent="0" algn="just">
              <a:buNone/>
            </a:pPr>
            <a:r>
              <a:rPr lang="lt-LT" sz="2400" spc="48" dirty="0">
                <a:solidFill>
                  <a:srgbClr val="E7B4AE"/>
                </a:solidFill>
                <a:latin typeface="Aileron Regular Bold"/>
              </a:rPr>
              <a:t>	Tarptautinės triukšmo supratimo dienos minėjimą 1996 m. inicijavo Jungtinių Amerikos Valstijų ne pelno siekianti organizacija „Klausos ir komunikacijos centras“ (angl. „The Center for Hearing and Communication“), kurios darbo tikslas pagerinti gyvenimo kokybę žmonėms su klausos sutrikimais. [9]</a:t>
            </a:r>
          </a:p>
          <a:p>
            <a:pPr marL="0" indent="0" algn="just">
              <a:buNone/>
            </a:pPr>
            <a:r>
              <a:rPr lang="lt-LT" sz="2400" spc="48" dirty="0">
                <a:solidFill>
                  <a:srgbClr val="E7B4AE"/>
                </a:solidFill>
                <a:latin typeface="Aileron Regular Bold"/>
              </a:rPr>
              <a:t>	Daugelyje valstybių ši diena minima skelbiant </a:t>
            </a:r>
            <a:r>
              <a:rPr lang="lt-LT" sz="2400" spc="48" dirty="0">
                <a:solidFill>
                  <a:schemeClr val="bg1"/>
                </a:solidFill>
                <a:latin typeface="Aileron Regular Bold"/>
              </a:rPr>
              <a:t>visuotinę </a:t>
            </a:r>
            <a:r>
              <a:rPr lang="lt-LT" sz="2800" spc="48" dirty="0">
                <a:solidFill>
                  <a:schemeClr val="bg1"/>
                </a:solidFill>
                <a:latin typeface="Aileron Regular Bold"/>
              </a:rPr>
              <a:t>TYLOS MINUTĘ</a:t>
            </a:r>
            <a:r>
              <a:rPr lang="lt-LT" sz="2800" spc="48" dirty="0">
                <a:solidFill>
                  <a:srgbClr val="E7B4AE"/>
                </a:solidFill>
                <a:latin typeface="Aileron Regular Bold"/>
              </a:rPr>
              <a:t>.</a:t>
            </a:r>
            <a:r>
              <a:rPr lang="lt-LT" sz="2400" spc="48" dirty="0">
                <a:solidFill>
                  <a:srgbClr val="E7B4AE"/>
                </a:solidFill>
                <a:latin typeface="Aileron Regular Bold"/>
              </a:rPr>
              <a:t> Lietuvoje skelbiama tylos minutė nuo </a:t>
            </a:r>
            <a:r>
              <a:rPr lang="lt-LT" sz="2800" spc="48" dirty="0">
                <a:solidFill>
                  <a:schemeClr val="bg1"/>
                </a:solidFill>
                <a:latin typeface="Aileron Regular Bold"/>
              </a:rPr>
              <a:t>14.15 iki 14.16 val. </a:t>
            </a:r>
            <a:r>
              <a:rPr lang="lt-LT" sz="2400" spc="48" dirty="0">
                <a:solidFill>
                  <a:srgbClr val="E7B4AE"/>
                </a:solidFill>
                <a:latin typeface="Aileron Regular Bold"/>
              </a:rPr>
              <a:t>Be to, siūloma laikytis </a:t>
            </a:r>
            <a:r>
              <a:rPr lang="lt-LT" sz="2400" spc="48" dirty="0">
                <a:solidFill>
                  <a:schemeClr val="bg1"/>
                </a:solidFill>
                <a:latin typeface="Aileron Regular Bold"/>
              </a:rPr>
              <a:t>„tylos dietos“, </a:t>
            </a:r>
            <a:r>
              <a:rPr lang="lt-LT" sz="2400" spc="48" dirty="0">
                <a:solidFill>
                  <a:srgbClr val="E7B4AE"/>
                </a:solidFill>
                <a:latin typeface="Aileron Regular Bold"/>
              </a:rPr>
              <a:t>kitaip tariant, išjungti elektroninius prietaisus, informavimo šaltinius, paskirti laiko tyliajam poilsiui: aplankyti parodą, pasivaikščioti parke ar miške, nueiti į biblioteką, o gal tiesiog pasėdėti pasvajoti tyloje. [6]</a:t>
            </a:r>
          </a:p>
          <a:p>
            <a:pPr marL="0" indent="0">
              <a:buNone/>
            </a:pPr>
            <a:endParaRPr lang="lt-LT" sz="2400" spc="48" dirty="0">
              <a:solidFill>
                <a:srgbClr val="E7B4AE"/>
              </a:solidFill>
              <a:latin typeface="Aileron Regular Bold"/>
            </a:endParaRPr>
          </a:p>
        </p:txBody>
      </p:sp>
      <p:pic>
        <p:nvPicPr>
          <p:cNvPr id="1026" name="Picture 2" descr="Tartautinė triukšmo suvokimo diena">
            <a:extLst>
              <a:ext uri="{FF2B5EF4-FFF2-40B4-BE49-F238E27FC236}">
                <a16:creationId xmlns:a16="http://schemas.microsoft.com/office/drawing/2014/main" id="{522E3FEE-F116-4440-B70F-A9F4C4B4C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3400" y="4457700"/>
            <a:ext cx="5238750" cy="55530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807D85A-B85A-49E5-AA24-E639FC5D0A09}"/>
              </a:ext>
            </a:extLst>
          </p:cNvPr>
          <p:cNvPicPr>
            <a:picLocks noChangeAspect="1"/>
          </p:cNvPicPr>
          <p:nvPr/>
        </p:nvPicPr>
        <p:blipFill>
          <a:blip r:embed="rId3"/>
          <a:stretch>
            <a:fillRect/>
          </a:stretch>
        </p:blipFill>
        <p:spPr>
          <a:xfrm>
            <a:off x="14428694" y="2175510"/>
            <a:ext cx="3249706" cy="1905000"/>
          </a:xfrm>
          <a:prstGeom prst="rect">
            <a:avLst/>
          </a:prstGeom>
          <a:solidFill>
            <a:srgbClr val="FFFFFF">
              <a:shade val="85000"/>
            </a:srgbClr>
          </a:solidFill>
          <a:ln w="19050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D6EB1"/>
        </a:solidFill>
        <a:effectLst/>
      </p:bgPr>
    </p:bg>
    <p:spTree>
      <p:nvGrpSpPr>
        <p:cNvPr id="1" name=""/>
        <p:cNvGrpSpPr/>
        <p:nvPr/>
      </p:nvGrpSpPr>
      <p:grpSpPr>
        <a:xfrm>
          <a:off x="0" y="0"/>
          <a:ext cx="0" cy="0"/>
          <a:chOff x="0" y="0"/>
          <a:chExt cx="0" cy="0"/>
        </a:xfrm>
      </p:grpSpPr>
      <p:sp>
        <p:nvSpPr>
          <p:cNvPr id="9" name="Pavadinimas 8">
            <a:extLst>
              <a:ext uri="{FF2B5EF4-FFF2-40B4-BE49-F238E27FC236}">
                <a16:creationId xmlns:a16="http://schemas.microsoft.com/office/drawing/2014/main" id="{92D5BBA7-FC9D-465E-A200-33C150DC044A}"/>
              </a:ext>
            </a:extLst>
          </p:cNvPr>
          <p:cNvSpPr>
            <a:spLocks noGrp="1"/>
          </p:cNvSpPr>
          <p:nvPr>
            <p:ph type="title"/>
          </p:nvPr>
        </p:nvSpPr>
        <p:spPr>
          <a:xfrm>
            <a:off x="2286000" y="800100"/>
            <a:ext cx="12496800" cy="1143000"/>
          </a:xfrm>
        </p:spPr>
        <p:txBody>
          <a:bodyPr>
            <a:normAutofit/>
          </a:bodyPr>
          <a:lstStyle/>
          <a:p>
            <a:pPr algn="l"/>
            <a:r>
              <a:rPr lang="lt-LT" spc="600" dirty="0">
                <a:solidFill>
                  <a:srgbClr val="E7B4AE"/>
                </a:solidFill>
                <a:latin typeface="Aileron Regular Bold" panose="020B0604020202020204" charset="-70"/>
                <a:ea typeface="+mn-ea"/>
                <a:cs typeface="Arial" panose="020B0604020202020204" pitchFamily="34" charset="0"/>
              </a:rPr>
              <a:t>KAS YRA TRIUKŠMAS?</a:t>
            </a:r>
          </a:p>
        </p:txBody>
      </p:sp>
      <p:sp>
        <p:nvSpPr>
          <p:cNvPr id="10" name="Turinio vietos rezervavimo ženklas 9">
            <a:extLst>
              <a:ext uri="{FF2B5EF4-FFF2-40B4-BE49-F238E27FC236}">
                <a16:creationId xmlns:a16="http://schemas.microsoft.com/office/drawing/2014/main" id="{8AB50C2D-03FD-4898-A966-A04D27FAECE1}"/>
              </a:ext>
            </a:extLst>
          </p:cNvPr>
          <p:cNvSpPr>
            <a:spLocks noGrp="1"/>
          </p:cNvSpPr>
          <p:nvPr>
            <p:ph idx="1"/>
          </p:nvPr>
        </p:nvSpPr>
        <p:spPr>
          <a:xfrm>
            <a:off x="533400" y="2628900"/>
            <a:ext cx="8610600" cy="5638800"/>
          </a:xfrm>
        </p:spPr>
        <p:txBody>
          <a:bodyPr/>
          <a:lstStyle/>
          <a:p>
            <a:pPr marL="0" indent="0" algn="just">
              <a:buNone/>
            </a:pPr>
            <a:r>
              <a:rPr lang="lt-LT" sz="2400" spc="48" dirty="0">
                <a:solidFill>
                  <a:srgbClr val="E7B4AE"/>
                </a:solidFill>
                <a:latin typeface="Aileron Regular Bold"/>
              </a:rPr>
              <a:t>	TRIUKŠMU vadinamas </a:t>
            </a:r>
            <a:r>
              <a:rPr lang="lt-LT" sz="2400" spc="48" dirty="0">
                <a:solidFill>
                  <a:schemeClr val="bg1"/>
                </a:solidFill>
                <a:latin typeface="Aileron Regular Bold"/>
              </a:rPr>
              <a:t>nepageidaujamas žmogui garsas</a:t>
            </a:r>
            <a:r>
              <a:rPr lang="lt-LT" sz="2400" spc="48" dirty="0">
                <a:solidFill>
                  <a:srgbClr val="E7B4AE"/>
                </a:solidFill>
                <a:latin typeface="Aileron Regular Bold"/>
              </a:rPr>
              <a:t>, sklindantis iš įvairių (natūraliųjų ir dirbtinių) garso šaltinių. Fiziologiniu požiūriu tai bet koks garsas, kuris trukdo normaliam žmogaus darbui ar poilsiui. Akustinis triukšmas – įvairaus stiprumo ir dažnio garso bangų visuma, kuri gali sukelti nepalankias bei kenksmingas pasekmes sveikatai. [3]</a:t>
            </a:r>
          </a:p>
          <a:p>
            <a:pPr marL="0" indent="0" algn="just">
              <a:buNone/>
            </a:pPr>
            <a:r>
              <a:rPr lang="lt-LT" sz="2400" spc="48" dirty="0">
                <a:solidFill>
                  <a:srgbClr val="E7B4AE"/>
                </a:solidFill>
                <a:latin typeface="Aileron Regular Bold"/>
              </a:rPr>
              <a:t>	Žmogus girdi garsus, kurių dažnis </a:t>
            </a:r>
            <a:r>
              <a:rPr lang="lt-LT" sz="2400" spc="48" dirty="0">
                <a:solidFill>
                  <a:schemeClr val="bg1"/>
                </a:solidFill>
                <a:latin typeface="Aileron Regular Bold"/>
              </a:rPr>
              <a:t>yra nuo 16 iki 20 000 Hz. </a:t>
            </a:r>
            <a:r>
              <a:rPr lang="lt-LT" sz="2400" spc="48" dirty="0">
                <a:solidFill>
                  <a:srgbClr val="E7B4AE"/>
                </a:solidFill>
                <a:latin typeface="Aileron Regular Bold"/>
              </a:rPr>
              <a:t>Mažesnio dažnio garsai vadinami infragarsu, didesnio – ultragarsu. [</a:t>
            </a:r>
            <a:r>
              <a:rPr lang="en-US" sz="2400" spc="48" dirty="0">
                <a:solidFill>
                  <a:srgbClr val="E7B4AE"/>
                </a:solidFill>
                <a:latin typeface="Aileron Regular Bold"/>
              </a:rPr>
              <a:t>3</a:t>
            </a:r>
            <a:r>
              <a:rPr lang="lt-LT" sz="2400" spc="48" dirty="0">
                <a:solidFill>
                  <a:srgbClr val="E7B4AE"/>
                </a:solidFill>
                <a:latin typeface="Aileron Regular Bold"/>
              </a:rPr>
              <a:t>]</a:t>
            </a:r>
          </a:p>
        </p:txBody>
      </p:sp>
      <p:pic>
        <p:nvPicPr>
          <p:cNvPr id="2" name="Picture 1">
            <a:extLst>
              <a:ext uri="{FF2B5EF4-FFF2-40B4-BE49-F238E27FC236}">
                <a16:creationId xmlns:a16="http://schemas.microsoft.com/office/drawing/2014/main" id="{9B8DAF8A-B610-47B8-8FDC-5E4320BC440D}"/>
              </a:ext>
            </a:extLst>
          </p:cNvPr>
          <p:cNvPicPr>
            <a:picLocks noChangeAspect="1"/>
          </p:cNvPicPr>
          <p:nvPr/>
        </p:nvPicPr>
        <p:blipFill>
          <a:blip r:embed="rId2"/>
          <a:stretch>
            <a:fillRect/>
          </a:stretch>
        </p:blipFill>
        <p:spPr>
          <a:xfrm>
            <a:off x="10268494" y="2628900"/>
            <a:ext cx="7135586" cy="4343400"/>
          </a:xfrm>
          <a:prstGeom prst="rect">
            <a:avLst/>
          </a:prstGeom>
          <a:solidFill>
            <a:srgbClr val="FFFFFF">
              <a:shade val="85000"/>
            </a:srgbClr>
          </a:solidFill>
          <a:ln w="19050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12618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D6EB1"/>
        </a:solidFill>
        <a:effectLst/>
      </p:bgPr>
    </p:bg>
    <p:spTree>
      <p:nvGrpSpPr>
        <p:cNvPr id="1" name=""/>
        <p:cNvGrpSpPr/>
        <p:nvPr/>
      </p:nvGrpSpPr>
      <p:grpSpPr>
        <a:xfrm>
          <a:off x="0" y="0"/>
          <a:ext cx="0" cy="0"/>
          <a:chOff x="0" y="0"/>
          <a:chExt cx="0" cy="0"/>
        </a:xfrm>
      </p:grpSpPr>
      <p:sp>
        <p:nvSpPr>
          <p:cNvPr id="9" name="Pavadinimas 8">
            <a:extLst>
              <a:ext uri="{FF2B5EF4-FFF2-40B4-BE49-F238E27FC236}">
                <a16:creationId xmlns:a16="http://schemas.microsoft.com/office/drawing/2014/main" id="{92D5BBA7-FC9D-465E-A200-33C150DC044A}"/>
              </a:ext>
            </a:extLst>
          </p:cNvPr>
          <p:cNvSpPr>
            <a:spLocks noGrp="1"/>
          </p:cNvSpPr>
          <p:nvPr>
            <p:ph type="title"/>
          </p:nvPr>
        </p:nvSpPr>
        <p:spPr>
          <a:xfrm>
            <a:off x="830580" y="548640"/>
            <a:ext cx="14935200" cy="1143000"/>
          </a:xfrm>
        </p:spPr>
        <p:txBody>
          <a:bodyPr>
            <a:normAutofit/>
          </a:bodyPr>
          <a:lstStyle/>
          <a:p>
            <a:pPr algn="l"/>
            <a:r>
              <a:rPr lang="en-US" spc="600" dirty="0">
                <a:solidFill>
                  <a:srgbClr val="E7B4AE"/>
                </a:solidFill>
                <a:latin typeface="Aileron Regular Bold" panose="020B0604020202020204" charset="-70"/>
                <a:ea typeface="+mn-ea"/>
                <a:cs typeface="Arial" panose="020B0604020202020204" pitchFamily="34" charset="0"/>
              </a:rPr>
              <a:t>PAGRINDINAI TRIUK</a:t>
            </a:r>
            <a:r>
              <a:rPr lang="lt-LT" spc="600" dirty="0">
                <a:solidFill>
                  <a:srgbClr val="E7B4AE"/>
                </a:solidFill>
                <a:latin typeface="Aileron Regular Bold" panose="020B0604020202020204" charset="-70"/>
                <a:ea typeface="+mn-ea"/>
                <a:cs typeface="Arial" panose="020B0604020202020204" pitchFamily="34" charset="0"/>
              </a:rPr>
              <a:t>ŠMO ŠALTINIAI</a:t>
            </a:r>
          </a:p>
        </p:txBody>
      </p:sp>
      <p:sp>
        <p:nvSpPr>
          <p:cNvPr id="10" name="Turinio vietos rezervavimo ženklas 9">
            <a:extLst>
              <a:ext uri="{FF2B5EF4-FFF2-40B4-BE49-F238E27FC236}">
                <a16:creationId xmlns:a16="http://schemas.microsoft.com/office/drawing/2014/main" id="{8AB50C2D-03FD-4898-A966-A04D27FAECE1}"/>
              </a:ext>
            </a:extLst>
          </p:cNvPr>
          <p:cNvSpPr>
            <a:spLocks noGrp="1"/>
          </p:cNvSpPr>
          <p:nvPr>
            <p:ph idx="1"/>
          </p:nvPr>
        </p:nvSpPr>
        <p:spPr>
          <a:xfrm>
            <a:off x="914400" y="2628900"/>
            <a:ext cx="8229600" cy="4525963"/>
          </a:xfrm>
        </p:spPr>
        <p:txBody>
          <a:bodyPr>
            <a:normAutofit/>
          </a:bodyPr>
          <a:lstStyle/>
          <a:p>
            <a:r>
              <a:rPr lang="lt-LT" sz="2400" spc="48" dirty="0">
                <a:solidFill>
                  <a:srgbClr val="E7B4AE"/>
                </a:solidFill>
                <a:latin typeface="Aileron Regular Bold"/>
              </a:rPr>
              <a:t>transporto priemonės;</a:t>
            </a:r>
          </a:p>
          <a:p>
            <a:r>
              <a:rPr lang="lt-LT" sz="2400" spc="48" dirty="0">
                <a:solidFill>
                  <a:srgbClr val="E7B4AE"/>
                </a:solidFill>
                <a:latin typeface="Aileron Regular Bold"/>
              </a:rPr>
              <a:t> statybos mašinos bei mechanizmai;</a:t>
            </a:r>
          </a:p>
          <a:p>
            <a:r>
              <a:rPr lang="lt-LT" sz="2400" spc="48" dirty="0">
                <a:solidFill>
                  <a:srgbClr val="E7B4AE"/>
                </a:solidFill>
                <a:latin typeface="Aileron Regular Bold"/>
              </a:rPr>
              <a:t> technologiniai įrenginiai (kompresoriai, staklės, štampai, elektros varikliai ir kt.);</a:t>
            </a:r>
          </a:p>
          <a:p>
            <a:r>
              <a:rPr lang="lt-LT" sz="2400" spc="48" dirty="0">
                <a:solidFill>
                  <a:srgbClr val="E7B4AE"/>
                </a:solidFill>
                <a:latin typeface="Aileron Regular Bold"/>
              </a:rPr>
              <a:t> šventiniai renginiai;</a:t>
            </a:r>
          </a:p>
          <a:p>
            <a:r>
              <a:rPr lang="lt-LT" sz="2400" spc="48" dirty="0">
                <a:solidFill>
                  <a:srgbClr val="E7B4AE"/>
                </a:solidFill>
                <a:latin typeface="Aileron Regular Bold"/>
              </a:rPr>
              <a:t>triukšmo šaltiniai buityje: televizoriai, muzikiniai centrai, muzikos instrumentai, vaikų žaislai, dulkių siurbliai ir kt. [</a:t>
            </a:r>
            <a:r>
              <a:rPr lang="en-US" sz="2400" spc="48" dirty="0">
                <a:solidFill>
                  <a:srgbClr val="E7B4AE"/>
                </a:solidFill>
                <a:latin typeface="Aileron Regular Bold"/>
              </a:rPr>
              <a:t>3]</a:t>
            </a:r>
            <a:endParaRPr lang="lt-LT" sz="2400" spc="48" dirty="0">
              <a:solidFill>
                <a:srgbClr val="E7B4AE"/>
              </a:solidFill>
              <a:latin typeface="Aileron Regular Bold"/>
            </a:endParaRPr>
          </a:p>
        </p:txBody>
      </p:sp>
      <p:sp>
        <p:nvSpPr>
          <p:cNvPr id="2" name="TextBox 1">
            <a:extLst>
              <a:ext uri="{FF2B5EF4-FFF2-40B4-BE49-F238E27FC236}">
                <a16:creationId xmlns:a16="http://schemas.microsoft.com/office/drawing/2014/main" id="{95A17F5B-C3C7-4343-BE58-3984C4AE77BE}"/>
              </a:ext>
            </a:extLst>
          </p:cNvPr>
          <p:cNvSpPr txBox="1"/>
          <p:nvPr/>
        </p:nvSpPr>
        <p:spPr>
          <a:xfrm>
            <a:off x="3048000" y="8124410"/>
            <a:ext cx="14782800" cy="1846659"/>
          </a:xfrm>
          <a:prstGeom prst="rect">
            <a:avLst/>
          </a:prstGeom>
          <a:noFill/>
          <a:ln>
            <a:solidFill>
              <a:schemeClr val="accent2">
                <a:lumMod val="40000"/>
                <a:lumOff val="60000"/>
              </a:schemeClr>
            </a:solidFill>
          </a:ln>
        </p:spPr>
        <p:txBody>
          <a:bodyPr wrap="square" rtlCol="0">
            <a:spAutoFit/>
          </a:bodyPr>
          <a:lstStyle/>
          <a:p>
            <a:r>
              <a:rPr lang="lt-LT" sz="2400" spc="48" dirty="0">
                <a:solidFill>
                  <a:schemeClr val="bg1"/>
                </a:solidFill>
                <a:latin typeface="Aileron Regular Bold"/>
              </a:rPr>
              <a:t>Natūralus gamtinis triukšmas – jūros ošimas, upelio čiurlenimas, medžių šlamėjimas, paukščių čiulbėjimas pasižymi visai kitokiomis akustinėmis charakteristikomis, jis nesukelia jokių neigiamų emocijų bei pasekmių sveikatai. Priešingai, natūralus gamtinis triukšmas veikia žmogų raminančiai, gerina jo nuotaiką, praturtina emocinę sferą.[3]</a:t>
            </a:r>
          </a:p>
          <a:p>
            <a:endParaRPr lang="en-US" dirty="0"/>
          </a:p>
        </p:txBody>
      </p:sp>
      <p:pic>
        <p:nvPicPr>
          <p:cNvPr id="4" name="Graphic 3" descr="Lightbulb and gear">
            <a:extLst>
              <a:ext uri="{FF2B5EF4-FFF2-40B4-BE49-F238E27FC236}">
                <a16:creationId xmlns:a16="http://schemas.microsoft.com/office/drawing/2014/main" id="{22EABB05-BD6E-4E18-B959-3EBA23B4C0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6972300"/>
            <a:ext cx="3140749" cy="3140749"/>
          </a:xfrm>
          <a:prstGeom prst="rect">
            <a:avLst/>
          </a:prstGeom>
        </p:spPr>
      </p:pic>
      <p:pic>
        <p:nvPicPr>
          <p:cNvPr id="5" name="Picture 4">
            <a:extLst>
              <a:ext uri="{FF2B5EF4-FFF2-40B4-BE49-F238E27FC236}">
                <a16:creationId xmlns:a16="http://schemas.microsoft.com/office/drawing/2014/main" id="{F5DF27B5-DAE6-4576-8A3A-2E429624D32C}"/>
              </a:ext>
            </a:extLst>
          </p:cNvPr>
          <p:cNvPicPr>
            <a:picLocks noChangeAspect="1"/>
          </p:cNvPicPr>
          <p:nvPr/>
        </p:nvPicPr>
        <p:blipFill>
          <a:blip r:embed="rId4"/>
          <a:stretch>
            <a:fillRect/>
          </a:stretch>
        </p:blipFill>
        <p:spPr>
          <a:xfrm>
            <a:off x="10439400" y="2661187"/>
            <a:ext cx="6096000" cy="4461387"/>
          </a:xfrm>
          <a:prstGeom prst="rect">
            <a:avLst/>
          </a:prstGeom>
          <a:solidFill>
            <a:srgbClr val="FFFFFF">
              <a:shade val="85000"/>
            </a:srgbClr>
          </a:solidFill>
          <a:ln w="19050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8581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D6EB1"/>
        </a:solidFill>
        <a:effectLst/>
      </p:bgPr>
    </p:bg>
    <p:spTree>
      <p:nvGrpSpPr>
        <p:cNvPr id="1" name=""/>
        <p:cNvGrpSpPr/>
        <p:nvPr/>
      </p:nvGrpSpPr>
      <p:grpSpPr>
        <a:xfrm>
          <a:off x="0" y="0"/>
          <a:ext cx="0" cy="0"/>
          <a:chOff x="0" y="0"/>
          <a:chExt cx="0" cy="0"/>
        </a:xfrm>
      </p:grpSpPr>
      <p:sp>
        <p:nvSpPr>
          <p:cNvPr id="9" name="Pavadinimas 8">
            <a:extLst>
              <a:ext uri="{FF2B5EF4-FFF2-40B4-BE49-F238E27FC236}">
                <a16:creationId xmlns:a16="http://schemas.microsoft.com/office/drawing/2014/main" id="{92D5BBA7-FC9D-465E-A200-33C150DC044A}"/>
              </a:ext>
            </a:extLst>
          </p:cNvPr>
          <p:cNvSpPr>
            <a:spLocks noGrp="1"/>
          </p:cNvSpPr>
          <p:nvPr>
            <p:ph type="title"/>
          </p:nvPr>
        </p:nvSpPr>
        <p:spPr>
          <a:xfrm>
            <a:off x="2362200" y="876300"/>
            <a:ext cx="6477000" cy="1143000"/>
          </a:xfrm>
        </p:spPr>
        <p:txBody>
          <a:bodyPr>
            <a:normAutofit fontScale="90000"/>
          </a:bodyPr>
          <a:lstStyle/>
          <a:p>
            <a:r>
              <a:rPr lang="lt-LT" spc="600" dirty="0">
                <a:solidFill>
                  <a:srgbClr val="E7B4AE"/>
                </a:solidFill>
                <a:latin typeface="Aileron Regular Bold" panose="020B0604020202020204" charset="-70"/>
                <a:ea typeface="+mn-ea"/>
                <a:cs typeface="Arial" panose="020B0604020202020204" pitchFamily="34" charset="0"/>
              </a:rPr>
              <a:t>TRIUKŠMO MATAVIMAS</a:t>
            </a:r>
          </a:p>
        </p:txBody>
      </p:sp>
      <p:sp>
        <p:nvSpPr>
          <p:cNvPr id="10" name="Turinio vietos rezervavimo ženklas 9">
            <a:extLst>
              <a:ext uri="{FF2B5EF4-FFF2-40B4-BE49-F238E27FC236}">
                <a16:creationId xmlns:a16="http://schemas.microsoft.com/office/drawing/2014/main" id="{8AB50C2D-03FD-4898-A966-A04D27FAECE1}"/>
              </a:ext>
            </a:extLst>
          </p:cNvPr>
          <p:cNvSpPr>
            <a:spLocks noGrp="1"/>
          </p:cNvSpPr>
          <p:nvPr>
            <p:ph idx="1"/>
          </p:nvPr>
        </p:nvSpPr>
        <p:spPr>
          <a:xfrm>
            <a:off x="228600" y="2400299"/>
            <a:ext cx="10134600" cy="5772161"/>
          </a:xfrm>
        </p:spPr>
        <p:txBody>
          <a:bodyPr>
            <a:normAutofit/>
          </a:bodyPr>
          <a:lstStyle/>
          <a:p>
            <a:pPr lvl="1" indent="-342900" algn="just">
              <a:buFont typeface="Wingdings" panose="05000000000000000000" pitchFamily="2" charset="2"/>
              <a:buChar char="v"/>
            </a:pPr>
            <a:r>
              <a:rPr lang="lt-LT" sz="2000" spc="48" dirty="0">
                <a:solidFill>
                  <a:srgbClr val="E7B4AE"/>
                </a:solidFill>
                <a:latin typeface="Aileron Regular Bold"/>
              </a:rPr>
              <a:t>Triukšmo</a:t>
            </a:r>
            <a:r>
              <a:rPr lang="pt-BR" sz="2000" spc="48" dirty="0">
                <a:solidFill>
                  <a:srgbClr val="E7B4AE"/>
                </a:solidFill>
                <a:latin typeface="Aileron Regular Bold"/>
              </a:rPr>
              <a:t> intensyvumas („garsumas“) </a:t>
            </a:r>
            <a:r>
              <a:rPr lang="pt-BR" sz="2000" spc="48" dirty="0">
                <a:solidFill>
                  <a:schemeClr val="bg1"/>
                </a:solidFill>
                <a:latin typeface="Aileron Regular Bold"/>
              </a:rPr>
              <a:t>matuojamas decibelais (dB). </a:t>
            </a:r>
            <a:r>
              <a:rPr lang="lt-LT" sz="2000" spc="48" dirty="0">
                <a:solidFill>
                  <a:srgbClr val="E7B4AE"/>
                </a:solidFill>
                <a:latin typeface="Aileron Regular Bold"/>
              </a:rPr>
              <a:t>[</a:t>
            </a:r>
            <a:r>
              <a:rPr lang="en-US" sz="2000" spc="48" dirty="0">
                <a:solidFill>
                  <a:srgbClr val="E7B4AE"/>
                </a:solidFill>
                <a:latin typeface="Aileron Regular Bold"/>
              </a:rPr>
              <a:t>8]</a:t>
            </a:r>
          </a:p>
          <a:p>
            <a:pPr lvl="1" indent="-342900" algn="just">
              <a:buFont typeface="Wingdings" panose="05000000000000000000" pitchFamily="2" charset="2"/>
              <a:buChar char="v"/>
            </a:pPr>
            <a:r>
              <a:rPr lang="lt-LT" sz="2000" spc="48" dirty="0">
                <a:solidFill>
                  <a:srgbClr val="E7B4AE"/>
                </a:solidFill>
                <a:latin typeface="Aileron Regular Bold"/>
              </a:rPr>
              <a:t>Triukšmo pavojingumą nulemia ne tik jo intensyvumas. Taip pat labai </a:t>
            </a:r>
            <a:r>
              <a:rPr lang="lt-LT" sz="2000" spc="48" dirty="0">
                <a:solidFill>
                  <a:schemeClr val="bg1"/>
                </a:solidFill>
                <a:latin typeface="Aileron Regular Bold"/>
              </a:rPr>
              <a:t>svarbi poveikio trukmė. </a:t>
            </a:r>
            <a:r>
              <a:rPr lang="lt-LT" sz="2000" spc="48" dirty="0">
                <a:solidFill>
                  <a:srgbClr val="E7B4AE"/>
                </a:solidFill>
                <a:latin typeface="Aileron Regular Bold"/>
              </a:rPr>
              <a:t>Įvertinant šią aplinkybę, apskaičiuojami vidutiniai garso lygiai, atsižvelgiant į laiko koeficientą. Triukšmas darbo vietoje dažniausiai vertinamas, remiantis aštuonių valandų darbo dienos trukme. [8]</a:t>
            </a:r>
          </a:p>
          <a:p>
            <a:pPr lvl="1" indent="-342900" algn="just">
              <a:buFont typeface="Wingdings" panose="05000000000000000000" pitchFamily="2" charset="2"/>
              <a:buChar char="v"/>
            </a:pPr>
            <a:r>
              <a:rPr lang="lt-LT" sz="2000" spc="48" dirty="0">
                <a:solidFill>
                  <a:srgbClr val="E7B4AE"/>
                </a:solidFill>
                <a:latin typeface="Aileron Regular Bold"/>
              </a:rPr>
              <a:t>Triukšmo poveikis organizmui priklauso nuo jo intensyvumo:</a:t>
            </a:r>
          </a:p>
          <a:p>
            <a:pPr marL="400050" lvl="1" indent="0" algn="just">
              <a:buNone/>
            </a:pPr>
            <a:r>
              <a:rPr lang="lt-LT" sz="2000" spc="48" dirty="0">
                <a:solidFill>
                  <a:schemeClr val="bg1"/>
                </a:solidFill>
                <a:latin typeface="Aileron Regular Bold"/>
              </a:rPr>
              <a:t>40-50 dB </a:t>
            </a:r>
            <a:r>
              <a:rPr lang="lt-LT" sz="2000" spc="48" dirty="0">
                <a:solidFill>
                  <a:srgbClr val="E7B4AE"/>
                </a:solidFill>
                <a:latin typeface="Aileron Regular Bold"/>
              </a:rPr>
              <a:t>triukšmas lemia įvairių psichinių reakcijų atsiradimą (I laipsnis), </a:t>
            </a:r>
            <a:r>
              <a:rPr lang="lt-LT" sz="2000" spc="48" dirty="0">
                <a:solidFill>
                  <a:schemeClr val="bg1"/>
                </a:solidFill>
                <a:latin typeface="Aileron Regular Bold"/>
              </a:rPr>
              <a:t>60-80 dB </a:t>
            </a:r>
            <a:r>
              <a:rPr lang="lt-LT" sz="2000" spc="48" dirty="0">
                <a:solidFill>
                  <a:srgbClr val="E7B4AE"/>
                </a:solidFill>
                <a:latin typeface="Aileron Regular Bold"/>
              </a:rPr>
              <a:t>– vegetacinės nervų sistemos pakitimų atsiradimą (II laipsnis), </a:t>
            </a:r>
          </a:p>
          <a:p>
            <a:pPr marL="400050" lvl="1" indent="0" algn="just">
              <a:buNone/>
            </a:pPr>
            <a:r>
              <a:rPr lang="lt-LT" sz="2000" spc="48" dirty="0">
                <a:solidFill>
                  <a:schemeClr val="bg1"/>
                </a:solidFill>
                <a:latin typeface="Aileron Regular Bold"/>
              </a:rPr>
              <a:t>90-110 dB – </a:t>
            </a:r>
            <a:r>
              <a:rPr lang="lt-LT" sz="2000" spc="48" dirty="0">
                <a:solidFill>
                  <a:srgbClr val="E7B4AE"/>
                </a:solidFill>
                <a:latin typeface="Aileron Regular Bold"/>
              </a:rPr>
              <a:t>klausos netekties išsivystymą (III laipsnis), </a:t>
            </a:r>
          </a:p>
          <a:p>
            <a:pPr marL="400050" lvl="1" indent="0" algn="just">
              <a:buNone/>
            </a:pPr>
            <a:r>
              <a:rPr lang="lt-LT" sz="2000" spc="48" dirty="0">
                <a:solidFill>
                  <a:schemeClr val="bg1"/>
                </a:solidFill>
                <a:latin typeface="Aileron Regular Bold"/>
              </a:rPr>
              <a:t>120 dB ir didesnis </a:t>
            </a:r>
            <a:r>
              <a:rPr lang="lt-LT" sz="2000" spc="48" dirty="0">
                <a:solidFill>
                  <a:srgbClr val="E7B4AE"/>
                </a:solidFill>
                <a:latin typeface="Aileron Regular Bold"/>
              </a:rPr>
              <a:t>triukšmas tampa ausies pakenkimo priežastimi (IV laipsnis). [8]</a:t>
            </a:r>
            <a:endParaRPr lang="en-US" sz="2000" spc="48" dirty="0">
              <a:solidFill>
                <a:srgbClr val="E7B4AE"/>
              </a:solidFill>
              <a:latin typeface="Aileron Regular Bold"/>
            </a:endParaRPr>
          </a:p>
        </p:txBody>
      </p:sp>
      <p:pic>
        <p:nvPicPr>
          <p:cNvPr id="2" name="Picture 1">
            <a:extLst>
              <a:ext uri="{FF2B5EF4-FFF2-40B4-BE49-F238E27FC236}">
                <a16:creationId xmlns:a16="http://schemas.microsoft.com/office/drawing/2014/main" id="{67857784-8D1F-4B8B-97DB-4943A0103542}"/>
              </a:ext>
            </a:extLst>
          </p:cNvPr>
          <p:cNvPicPr>
            <a:picLocks noChangeAspect="1"/>
          </p:cNvPicPr>
          <p:nvPr/>
        </p:nvPicPr>
        <p:blipFill>
          <a:blip r:embed="rId2"/>
          <a:stretch>
            <a:fillRect/>
          </a:stretch>
        </p:blipFill>
        <p:spPr>
          <a:xfrm>
            <a:off x="10722100" y="0"/>
            <a:ext cx="7565900" cy="10287000"/>
          </a:xfrm>
          <a:prstGeom prst="rect">
            <a:avLst/>
          </a:prstGeom>
        </p:spPr>
      </p:pic>
      <p:sp>
        <p:nvSpPr>
          <p:cNvPr id="3" name="TextBox 2">
            <a:extLst>
              <a:ext uri="{FF2B5EF4-FFF2-40B4-BE49-F238E27FC236}">
                <a16:creationId xmlns:a16="http://schemas.microsoft.com/office/drawing/2014/main" id="{D50AF998-8898-415F-9C0E-52B21A64DEC9}"/>
              </a:ext>
            </a:extLst>
          </p:cNvPr>
          <p:cNvSpPr txBox="1"/>
          <p:nvPr/>
        </p:nvSpPr>
        <p:spPr>
          <a:xfrm>
            <a:off x="2362200" y="8172461"/>
            <a:ext cx="7696200" cy="1815882"/>
          </a:xfrm>
          <a:prstGeom prst="rect">
            <a:avLst/>
          </a:prstGeom>
          <a:noFill/>
          <a:ln>
            <a:solidFill>
              <a:schemeClr val="accent2">
                <a:lumMod val="40000"/>
                <a:lumOff val="60000"/>
              </a:schemeClr>
            </a:solidFill>
          </a:ln>
        </p:spPr>
        <p:txBody>
          <a:bodyPr wrap="square" rtlCol="0">
            <a:spAutoFit/>
          </a:bodyPr>
          <a:lstStyle/>
          <a:p>
            <a:r>
              <a:rPr lang="pt-BR" sz="2800" b="1" dirty="0">
                <a:solidFill>
                  <a:schemeClr val="bg1"/>
                </a:solidFill>
              </a:rPr>
              <a:t>NUORODA: FILMUKAS - garsų įvertinimas decibelais, triukšmo pasekm</a:t>
            </a:r>
            <a:r>
              <a:rPr lang="lt-LT" sz="2800" b="1" dirty="0">
                <a:solidFill>
                  <a:schemeClr val="bg1"/>
                </a:solidFill>
              </a:rPr>
              <a:t>ė</a:t>
            </a:r>
            <a:r>
              <a:rPr lang="pt-BR" sz="2800" b="1" dirty="0">
                <a:solidFill>
                  <a:schemeClr val="bg1"/>
                </a:solidFill>
              </a:rPr>
              <a:t>s žmogaus sveikatai:</a:t>
            </a:r>
            <a:r>
              <a:rPr lang="pt-BR" sz="2800" dirty="0">
                <a:solidFill>
                  <a:schemeClr val="accent2">
                    <a:lumMod val="40000"/>
                    <a:lumOff val="60000"/>
                  </a:schemeClr>
                </a:solidFill>
              </a:rPr>
              <a:t> </a:t>
            </a:r>
            <a:r>
              <a:rPr lang="pt-BR" sz="2800" dirty="0">
                <a:solidFill>
                  <a:schemeClr val="accent2">
                    <a:lumMod val="40000"/>
                    <a:lumOff val="60000"/>
                  </a:schemeClr>
                </a:solidFill>
                <a:hlinkClick r:id="rId3"/>
              </a:rPr>
              <a:t>https://www.youtube.com/watch?v=oAPPgRNfxdM</a:t>
            </a:r>
            <a:endParaRPr lang="lt-LT" sz="2800" dirty="0">
              <a:solidFill>
                <a:schemeClr val="accent2">
                  <a:lumMod val="40000"/>
                  <a:lumOff val="60000"/>
                </a:schemeClr>
              </a:solidFill>
            </a:endParaRPr>
          </a:p>
          <a:p>
            <a:endParaRPr lang="en-US" sz="2800" dirty="0">
              <a:solidFill>
                <a:schemeClr val="accent2">
                  <a:lumMod val="40000"/>
                  <a:lumOff val="60000"/>
                </a:schemeClr>
              </a:solidFill>
            </a:endParaRPr>
          </a:p>
        </p:txBody>
      </p:sp>
      <p:pic>
        <p:nvPicPr>
          <p:cNvPr id="5" name="Graphic 4" descr="Video camera">
            <a:extLst>
              <a:ext uri="{FF2B5EF4-FFF2-40B4-BE49-F238E27FC236}">
                <a16:creationId xmlns:a16="http://schemas.microsoft.com/office/drawing/2014/main" id="{7223158E-4FB5-4422-B1E2-993E89D3CC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73" y="7606124"/>
            <a:ext cx="2362200" cy="2362200"/>
          </a:xfrm>
          <a:prstGeom prst="rect">
            <a:avLst/>
          </a:prstGeom>
        </p:spPr>
      </p:pic>
    </p:spTree>
    <p:extLst>
      <p:ext uri="{BB962C8B-B14F-4D97-AF65-F5344CB8AC3E}">
        <p14:creationId xmlns:p14="http://schemas.microsoft.com/office/powerpoint/2010/main" val="305303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D6EB1"/>
        </a:solidFill>
        <a:effectLst/>
      </p:bgPr>
    </p:bg>
    <p:spTree>
      <p:nvGrpSpPr>
        <p:cNvPr id="1" name=""/>
        <p:cNvGrpSpPr/>
        <p:nvPr/>
      </p:nvGrpSpPr>
      <p:grpSpPr>
        <a:xfrm>
          <a:off x="0" y="0"/>
          <a:ext cx="0" cy="0"/>
          <a:chOff x="0" y="0"/>
          <a:chExt cx="0" cy="0"/>
        </a:xfrm>
      </p:grpSpPr>
      <p:sp>
        <p:nvSpPr>
          <p:cNvPr id="9" name="Pavadinimas 8">
            <a:extLst>
              <a:ext uri="{FF2B5EF4-FFF2-40B4-BE49-F238E27FC236}">
                <a16:creationId xmlns:a16="http://schemas.microsoft.com/office/drawing/2014/main" id="{92D5BBA7-FC9D-465E-A200-33C150DC044A}"/>
              </a:ext>
            </a:extLst>
          </p:cNvPr>
          <p:cNvSpPr>
            <a:spLocks noGrp="1"/>
          </p:cNvSpPr>
          <p:nvPr>
            <p:ph type="title"/>
          </p:nvPr>
        </p:nvSpPr>
        <p:spPr>
          <a:xfrm>
            <a:off x="2553346" y="1028701"/>
            <a:ext cx="6477000" cy="1143000"/>
          </a:xfrm>
        </p:spPr>
        <p:txBody>
          <a:bodyPr>
            <a:normAutofit/>
          </a:bodyPr>
          <a:lstStyle/>
          <a:p>
            <a:pPr algn="l"/>
            <a:r>
              <a:rPr lang="lt-LT" spc="600" dirty="0">
                <a:solidFill>
                  <a:srgbClr val="E7B4AE"/>
                </a:solidFill>
                <a:latin typeface="Aileron Regular Bold" panose="020B0604020202020204" charset="-70"/>
                <a:ea typeface="+mn-ea"/>
                <a:cs typeface="Arial" panose="020B0604020202020204" pitchFamily="34" charset="0"/>
              </a:rPr>
              <a:t>TRIUKŠMO ŽALA</a:t>
            </a:r>
          </a:p>
        </p:txBody>
      </p:sp>
      <p:sp>
        <p:nvSpPr>
          <p:cNvPr id="10" name="Turinio vietos rezervavimo ženklas 9">
            <a:extLst>
              <a:ext uri="{FF2B5EF4-FFF2-40B4-BE49-F238E27FC236}">
                <a16:creationId xmlns:a16="http://schemas.microsoft.com/office/drawing/2014/main" id="{8AB50C2D-03FD-4898-A966-A04D27FAECE1}"/>
              </a:ext>
            </a:extLst>
          </p:cNvPr>
          <p:cNvSpPr>
            <a:spLocks noGrp="1"/>
          </p:cNvSpPr>
          <p:nvPr>
            <p:ph idx="1"/>
          </p:nvPr>
        </p:nvSpPr>
        <p:spPr>
          <a:xfrm>
            <a:off x="381000" y="2552700"/>
            <a:ext cx="9829800" cy="5181600"/>
          </a:xfrm>
        </p:spPr>
        <p:txBody>
          <a:bodyPr>
            <a:normAutofit/>
          </a:bodyPr>
          <a:lstStyle/>
          <a:p>
            <a:pPr algn="just"/>
            <a:r>
              <a:rPr lang="lt-LT" sz="2400" spc="48" dirty="0">
                <a:solidFill>
                  <a:srgbClr val="E7B4AE"/>
                </a:solidFill>
                <a:latin typeface="Aileron Regular Bold"/>
              </a:rPr>
              <a:t>Vis labiau pripažįstama, kad triukšmas sukelia ne tik nepatogumų, bet </a:t>
            </a:r>
            <a:r>
              <a:rPr lang="lt-LT" sz="2400" spc="48" dirty="0">
                <a:solidFill>
                  <a:schemeClr val="bg1"/>
                </a:solidFill>
                <a:latin typeface="Aileron Regular Bold"/>
              </a:rPr>
              <a:t>ir sveikatos sutrikimų. </a:t>
            </a:r>
            <a:r>
              <a:rPr lang="lt-LT" sz="2400" spc="48" dirty="0">
                <a:solidFill>
                  <a:srgbClr val="E7B4AE"/>
                </a:solidFill>
                <a:latin typeface="Aileron Regular Bold"/>
              </a:rPr>
              <a:t>Pasaulio sveikatos organizacija visuotinį triukšmą, įskaitant ir eismo triukšmą, vertina kaip rimtą pavojų žmonių sveikatai. [2]	</a:t>
            </a:r>
          </a:p>
          <a:p>
            <a:pPr algn="just"/>
            <a:r>
              <a:rPr lang="lt-LT" sz="2400" spc="48" dirty="0">
                <a:solidFill>
                  <a:srgbClr val="E7B4AE"/>
                </a:solidFill>
                <a:latin typeface="Aileron Regular Bold"/>
              </a:rPr>
              <a:t>Pagal Pasaulio sveikatos organizacijos vertinimus, Europoje dėl kelių transporto triukšmo kasmet prarandama ne mažiau kaip 1 milijonas sveiko gyvenimo metų. Palyginti su kitais aplinkos sveikatos rizikos veiksniais, Europoje  aplinkos triukšmo sukeliama ligų </a:t>
            </a:r>
            <a:r>
              <a:rPr lang="lt-LT" sz="2400" spc="48" dirty="0">
                <a:solidFill>
                  <a:schemeClr val="bg1"/>
                </a:solidFill>
                <a:latin typeface="Aileron Regular Bold"/>
              </a:rPr>
              <a:t>našta yra mažesnė tik už  aplinkos oro taršos sukeliamą ligų naštą.</a:t>
            </a:r>
            <a:r>
              <a:rPr lang="lt-LT" sz="2400" spc="48" dirty="0">
                <a:solidFill>
                  <a:srgbClr val="E7B4AE"/>
                </a:solidFill>
                <a:latin typeface="Aileron Regular Bold"/>
              </a:rPr>
              <a:t> [3]</a:t>
            </a:r>
          </a:p>
        </p:txBody>
      </p:sp>
      <p:pic>
        <p:nvPicPr>
          <p:cNvPr id="2" name="Picture 1">
            <a:extLst>
              <a:ext uri="{FF2B5EF4-FFF2-40B4-BE49-F238E27FC236}">
                <a16:creationId xmlns:a16="http://schemas.microsoft.com/office/drawing/2014/main" id="{B71AEF1D-F26E-4857-927F-350C1E378212}"/>
              </a:ext>
            </a:extLst>
          </p:cNvPr>
          <p:cNvPicPr>
            <a:picLocks noChangeAspect="1"/>
          </p:cNvPicPr>
          <p:nvPr/>
        </p:nvPicPr>
        <p:blipFill>
          <a:blip r:embed="rId2"/>
          <a:stretch>
            <a:fillRect/>
          </a:stretch>
        </p:blipFill>
        <p:spPr>
          <a:xfrm>
            <a:off x="11277600" y="2857500"/>
            <a:ext cx="6381807" cy="4200525"/>
          </a:xfrm>
          <a:prstGeom prst="rect">
            <a:avLst/>
          </a:prstGeom>
          <a:solidFill>
            <a:srgbClr val="FFFFFF">
              <a:shade val="85000"/>
            </a:srgbClr>
          </a:solidFill>
          <a:ln w="19050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id="{5E63D542-7F0A-4578-9C22-CB680211B751}"/>
              </a:ext>
            </a:extLst>
          </p:cNvPr>
          <p:cNvSpPr txBox="1"/>
          <p:nvPr/>
        </p:nvSpPr>
        <p:spPr>
          <a:xfrm>
            <a:off x="2895600" y="8496299"/>
            <a:ext cx="13944600" cy="1569660"/>
          </a:xfrm>
          <a:prstGeom prst="rect">
            <a:avLst/>
          </a:prstGeom>
          <a:noFill/>
          <a:ln>
            <a:solidFill>
              <a:schemeClr val="accent2">
                <a:lumMod val="40000"/>
                <a:lumOff val="60000"/>
              </a:schemeClr>
            </a:solidFill>
          </a:ln>
        </p:spPr>
        <p:txBody>
          <a:bodyPr wrap="square" rtlCol="0">
            <a:spAutoFit/>
          </a:bodyPr>
          <a:lstStyle/>
          <a:p>
            <a:pPr lvl="0"/>
            <a:r>
              <a:rPr lang="lt-LT" sz="3200" dirty="0">
                <a:solidFill>
                  <a:schemeClr val="bg1"/>
                </a:solidFill>
              </a:rPr>
              <a:t>Beje, nuolat būnant triukšme išsivysto pripratimas ir net priklausomybė nuo jo. Žmogus komfortiškai jaučiasi tik tuomet, jei girdi triukšmą. Tačiau ilgainiui komfortą keičia sveikatos sutrikimai. Yra ir profesinės ligos, susijusios su triukšmu. [4]</a:t>
            </a:r>
            <a:endParaRPr kumimoji="0" lang="en-US" sz="3200" b="0" i="0" u="none" strike="noStrike" kern="1200" cap="none" spc="0" normalizeH="0" baseline="0" noProof="0" dirty="0">
              <a:ln>
                <a:noFill/>
              </a:ln>
              <a:solidFill>
                <a:schemeClr val="bg1"/>
              </a:solidFill>
              <a:effectLst/>
              <a:uLnTx/>
              <a:uFillTx/>
              <a:latin typeface="Calibri"/>
            </a:endParaRPr>
          </a:p>
        </p:txBody>
      </p:sp>
      <p:pic>
        <p:nvPicPr>
          <p:cNvPr id="7" name="Graphic 6" descr="Lightbulb and gear">
            <a:extLst>
              <a:ext uri="{FF2B5EF4-FFF2-40B4-BE49-F238E27FC236}">
                <a16:creationId xmlns:a16="http://schemas.microsoft.com/office/drawing/2014/main" id="{6B498760-C946-4C8E-B37C-A8364F7BC6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7619821"/>
            <a:ext cx="2446138" cy="2446138"/>
          </a:xfrm>
          <a:prstGeom prst="rect">
            <a:avLst/>
          </a:prstGeom>
        </p:spPr>
      </p:pic>
    </p:spTree>
    <p:extLst>
      <p:ext uri="{BB962C8B-B14F-4D97-AF65-F5344CB8AC3E}">
        <p14:creationId xmlns:p14="http://schemas.microsoft.com/office/powerpoint/2010/main" val="3085461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D6EB1"/>
        </a:solidFill>
        <a:effectLst/>
      </p:bgPr>
    </p:bg>
    <p:spTree>
      <p:nvGrpSpPr>
        <p:cNvPr id="1" name=""/>
        <p:cNvGrpSpPr/>
        <p:nvPr/>
      </p:nvGrpSpPr>
      <p:grpSpPr>
        <a:xfrm>
          <a:off x="0" y="0"/>
          <a:ext cx="0" cy="0"/>
          <a:chOff x="0" y="0"/>
          <a:chExt cx="0" cy="0"/>
        </a:xfrm>
      </p:grpSpPr>
      <p:sp>
        <p:nvSpPr>
          <p:cNvPr id="9" name="Pavadinimas 8">
            <a:extLst>
              <a:ext uri="{FF2B5EF4-FFF2-40B4-BE49-F238E27FC236}">
                <a16:creationId xmlns:a16="http://schemas.microsoft.com/office/drawing/2014/main" id="{92D5BBA7-FC9D-465E-A200-33C150DC044A}"/>
              </a:ext>
            </a:extLst>
          </p:cNvPr>
          <p:cNvSpPr>
            <a:spLocks noGrp="1"/>
          </p:cNvSpPr>
          <p:nvPr>
            <p:ph type="title"/>
          </p:nvPr>
        </p:nvSpPr>
        <p:spPr>
          <a:xfrm>
            <a:off x="2590800" y="464949"/>
            <a:ext cx="9829800" cy="1143000"/>
          </a:xfrm>
        </p:spPr>
        <p:txBody>
          <a:bodyPr>
            <a:normAutofit fontScale="90000"/>
          </a:bodyPr>
          <a:lstStyle/>
          <a:p>
            <a:r>
              <a:rPr lang="lt-LT" spc="600" dirty="0">
                <a:solidFill>
                  <a:srgbClr val="E7B4AE"/>
                </a:solidFill>
                <a:latin typeface="Aileron Regular Bold" panose="020B0604020202020204" charset="-70"/>
                <a:ea typeface="+mn-ea"/>
                <a:cs typeface="Arial" panose="020B0604020202020204" pitchFamily="34" charset="0"/>
              </a:rPr>
              <a:t>TRIUKŠMO POVEIKIS SVEIKATAI</a:t>
            </a:r>
          </a:p>
        </p:txBody>
      </p:sp>
      <p:sp>
        <p:nvSpPr>
          <p:cNvPr id="10" name="Turinio vietos rezervavimo ženklas 9">
            <a:extLst>
              <a:ext uri="{FF2B5EF4-FFF2-40B4-BE49-F238E27FC236}">
                <a16:creationId xmlns:a16="http://schemas.microsoft.com/office/drawing/2014/main" id="{8AB50C2D-03FD-4898-A966-A04D27FAECE1}"/>
              </a:ext>
            </a:extLst>
          </p:cNvPr>
          <p:cNvSpPr>
            <a:spLocks noGrp="1"/>
          </p:cNvSpPr>
          <p:nvPr>
            <p:ph idx="1"/>
          </p:nvPr>
        </p:nvSpPr>
        <p:spPr>
          <a:xfrm>
            <a:off x="228600" y="1866900"/>
            <a:ext cx="13411200" cy="6096000"/>
          </a:xfrm>
        </p:spPr>
        <p:txBody>
          <a:bodyPr>
            <a:normAutofit/>
          </a:bodyPr>
          <a:lstStyle/>
          <a:p>
            <a:pPr lvl="1" indent="-342900" algn="just">
              <a:buFont typeface="Wingdings" panose="05000000000000000000" pitchFamily="2" charset="2"/>
              <a:buChar char="v"/>
            </a:pPr>
            <a:r>
              <a:rPr lang="lt-LT" sz="2000" spc="48" dirty="0">
                <a:solidFill>
                  <a:srgbClr val="E7B4AE"/>
                </a:solidFill>
                <a:latin typeface="Aileron Regular Bold"/>
              </a:rPr>
              <a:t>Triukšmo žala sveikatai neapsiriboja tik klausos pažeidimais. </a:t>
            </a:r>
            <a:r>
              <a:rPr lang="lt-LT" sz="2000" spc="48" dirty="0">
                <a:solidFill>
                  <a:schemeClr val="bg1"/>
                </a:solidFill>
                <a:latin typeface="Aileron Regular Bold"/>
              </a:rPr>
              <a:t>Triukšmas gali veikti ir fiziškai, ir psichologiškai,</a:t>
            </a:r>
            <a:r>
              <a:rPr lang="lt-LT" sz="2000" spc="48" dirty="0">
                <a:solidFill>
                  <a:srgbClr val="E7B4AE"/>
                </a:solidFill>
                <a:latin typeface="Aileron Regular Bold"/>
              </a:rPr>
              <a:t> trikdydamas tokias pagrindines veiklas kaip miegas, poilsis, mokslas ir bendravimas.[2]</a:t>
            </a:r>
          </a:p>
          <a:p>
            <a:pPr lvl="1" indent="-342900" algn="just">
              <a:buFont typeface="Wingdings" panose="05000000000000000000" pitchFamily="2" charset="2"/>
              <a:buChar char="v"/>
            </a:pPr>
            <a:r>
              <a:rPr lang="lt-LT" sz="2000" spc="48" dirty="0">
                <a:solidFill>
                  <a:srgbClr val="E7B4AE"/>
                </a:solidFill>
                <a:latin typeface="Aileron Regular Bold"/>
              </a:rPr>
              <a:t>Ilgai veikiant intensyviam triukšmui, vystosi centrinės ir vegetacinės nervų sistemos funkciniai sutrikimai. Net palyginus nestiprus 60-70 decibelų (dB) triukšmas sukelia </a:t>
            </a:r>
            <a:r>
              <a:rPr lang="lt-LT" sz="2000" spc="48" dirty="0">
                <a:solidFill>
                  <a:schemeClr val="bg1"/>
                </a:solidFill>
                <a:latin typeface="Aileron Regular Bold"/>
              </a:rPr>
              <a:t>galvos skausmus, svaigimą, spengimą ausyse, nemigą, pablogėja atmintis, dėmesys, orientacija. </a:t>
            </a:r>
            <a:r>
              <a:rPr lang="lt-LT" sz="2000" spc="48" dirty="0">
                <a:solidFill>
                  <a:srgbClr val="E7B4AE"/>
                </a:solidFill>
                <a:latin typeface="Aileron Regular Bold"/>
              </a:rPr>
              <a:t>Dėl triukšmo 10-25 proc</a:t>
            </a:r>
            <a:r>
              <a:rPr lang="lt-LT" sz="2000" spc="48" dirty="0">
                <a:solidFill>
                  <a:schemeClr val="bg1"/>
                </a:solidFill>
                <a:latin typeface="Aileron Regular Bold"/>
              </a:rPr>
              <a:t>. sumažėja fizinis ir protinis darbingumas, pablogėja žmogaus klausos ir regos sensomotorinių reakcijų greitis, vibracinis jautrumas, judesių koordinacija, didėja gamybinių traumų rizika. </a:t>
            </a:r>
            <a:r>
              <a:rPr lang="lt-LT" sz="2000" spc="48" dirty="0">
                <a:solidFill>
                  <a:srgbClr val="E7B4AE"/>
                </a:solidFill>
                <a:latin typeface="Aileron Regular Bold"/>
              </a:rPr>
              <a:t>Tyrimais nustatyta, kad triukšmas nulemia </a:t>
            </a:r>
            <a:r>
              <a:rPr lang="lt-LT" sz="2000" spc="48" dirty="0">
                <a:solidFill>
                  <a:schemeClr val="bg1"/>
                </a:solidFill>
                <a:latin typeface="Aileron Regular Bold"/>
              </a:rPr>
              <a:t>hipertoninės ir išeminės širdies ligos, aterosklerozės, skrandžio ir dvylikapirštės žarnos lėtinių uždegimų, opaligės bei įvairių neurozių išsivystymą. </a:t>
            </a:r>
            <a:r>
              <a:rPr lang="lt-LT" sz="2000" spc="48" dirty="0">
                <a:solidFill>
                  <a:srgbClr val="E7B4AE"/>
                </a:solidFill>
                <a:latin typeface="Aileron Regular Bold"/>
              </a:rPr>
              <a:t>Nors šis poveikis žinomas jau seniai, pastaruoju metu atliekami tyrimai rodo, kad jis atsiranda esant net mažesniam triukšmo lygiui nei buvo manyta anksčiau.[2]</a:t>
            </a:r>
            <a:endParaRPr lang="en-US" sz="2000" spc="48" dirty="0">
              <a:solidFill>
                <a:srgbClr val="E7B4AE"/>
              </a:solidFill>
              <a:latin typeface="Aileron Regular Bold"/>
            </a:endParaRPr>
          </a:p>
          <a:p>
            <a:pPr lvl="1" indent="-342900" algn="just">
              <a:buFont typeface="Wingdings" panose="05000000000000000000" pitchFamily="2" charset="2"/>
              <a:buChar char="v"/>
            </a:pPr>
            <a:r>
              <a:rPr lang="lt-LT" sz="2000" spc="48" dirty="0">
                <a:solidFill>
                  <a:schemeClr val="bg1"/>
                </a:solidFill>
                <a:latin typeface="Aileron Regular Bold"/>
              </a:rPr>
              <a:t>Triukšmas turi kaupiamąjį poveikį. </a:t>
            </a:r>
            <a:r>
              <a:rPr lang="lt-LT" sz="2000" spc="48" dirty="0">
                <a:solidFill>
                  <a:srgbClr val="E7B4AE"/>
                </a:solidFill>
                <a:latin typeface="Aileron Regular Bold"/>
              </a:rPr>
              <a:t>Tam tikros organizmo reakcijos atsiranda ilgainiui, todėl žmogui būtina pailsėti tyloje. Deja, poilsio mes dažnai taip pat neįsivaizduojame be triukšmo – televizija, radijas, muzika, pagaliau kino teatrai, kavinės. Taip pat nesuvokiame, kad triukšmas mus veikia net miegančius.</a:t>
            </a:r>
          </a:p>
          <a:p>
            <a:pPr lvl="1" indent="-342900" algn="just">
              <a:buFont typeface="Wingdings" panose="05000000000000000000" pitchFamily="2" charset="2"/>
              <a:buChar char="v"/>
            </a:pPr>
            <a:r>
              <a:rPr lang="lt-LT" sz="2000" spc="48" dirty="0">
                <a:solidFill>
                  <a:schemeClr val="bg1"/>
                </a:solidFill>
                <a:latin typeface="Aileron Regular Bold"/>
              </a:rPr>
              <a:t>Miegant nerekomenduojamas didesnis nei 35 dB triukšmas. </a:t>
            </a:r>
            <a:r>
              <a:rPr lang="lt-LT" sz="2000" spc="48" dirty="0">
                <a:solidFill>
                  <a:srgbClr val="E7B4AE"/>
                </a:solidFill>
                <a:latin typeface="Aileron Regular Bold"/>
              </a:rPr>
              <a:t>Miegamajame neturėtų būti prietaisų, kurie skleidžia garsą. Jei garsas būna didesnis, nieko keista, kad dieną žmogus jaučiasi išsiblaškęs [4]</a:t>
            </a:r>
            <a:endParaRPr lang="en-US" sz="2000" spc="48" dirty="0">
              <a:solidFill>
                <a:srgbClr val="E7B4AE"/>
              </a:solidFill>
              <a:latin typeface="Aileron Regular Bold"/>
            </a:endParaRPr>
          </a:p>
        </p:txBody>
      </p:sp>
      <p:sp>
        <p:nvSpPr>
          <p:cNvPr id="3" name="TextBox 2">
            <a:extLst>
              <a:ext uri="{FF2B5EF4-FFF2-40B4-BE49-F238E27FC236}">
                <a16:creationId xmlns:a16="http://schemas.microsoft.com/office/drawing/2014/main" id="{D50AF998-8898-415F-9C0E-52B21A64DEC9}"/>
              </a:ext>
            </a:extLst>
          </p:cNvPr>
          <p:cNvSpPr txBox="1"/>
          <p:nvPr/>
        </p:nvSpPr>
        <p:spPr>
          <a:xfrm>
            <a:off x="3200400" y="8045246"/>
            <a:ext cx="7696200" cy="1815882"/>
          </a:xfrm>
          <a:prstGeom prst="rect">
            <a:avLst/>
          </a:prstGeom>
          <a:noFill/>
          <a:ln>
            <a:solidFill>
              <a:schemeClr val="accent2">
                <a:lumMod val="60000"/>
                <a:lumOff val="40000"/>
              </a:schemeClr>
            </a:solidFill>
          </a:ln>
        </p:spPr>
        <p:txBody>
          <a:bodyPr wrap="square" rtlCol="0">
            <a:spAutoFit/>
          </a:bodyPr>
          <a:lstStyle/>
          <a:p>
            <a:pPr lvl="0"/>
            <a:r>
              <a:rPr kumimoji="0" lang="pt-BR" sz="2800" b="0" i="0" u="none" strike="noStrike" kern="1200" cap="none" spc="0" normalizeH="0" baseline="0" noProof="0" dirty="0">
                <a:ln>
                  <a:noFill/>
                </a:ln>
                <a:solidFill>
                  <a:schemeClr val="bg1"/>
                </a:solidFill>
                <a:effectLst/>
                <a:uLnTx/>
                <a:uFillTx/>
                <a:latin typeface="Calibri"/>
                <a:ea typeface="+mn-ea"/>
                <a:cs typeface="+mn-cs"/>
              </a:rPr>
              <a:t>NUORODA: FILMUKAS - </a:t>
            </a:r>
            <a:r>
              <a:rPr lang="fi-FI" sz="2800" dirty="0">
                <a:solidFill>
                  <a:schemeClr val="bg1"/>
                </a:solidFill>
              </a:rPr>
              <a:t>kaip triukšmas kenkia žmogaus sveikatai?</a:t>
            </a:r>
            <a:r>
              <a:rPr lang="fi-FI" sz="2800" dirty="0"/>
              <a:t> </a:t>
            </a:r>
            <a:r>
              <a:rPr lang="fi-FI" sz="2800" dirty="0">
                <a:solidFill>
                  <a:srgbClr val="C0504D">
                    <a:lumMod val="40000"/>
                    <a:lumOff val="60000"/>
                  </a:srgbClr>
                </a:solidFill>
                <a:hlinkClick r:id="rId2"/>
              </a:rPr>
              <a:t>https://www.youtube.com/watch?v=9hI5VpJ631I</a:t>
            </a:r>
            <a:endParaRPr lang="fi-FI" sz="2800" dirty="0">
              <a:solidFill>
                <a:srgbClr val="C0504D">
                  <a:lumMod val="40000"/>
                  <a:lumOff val="60000"/>
                </a:srgbClr>
              </a:solidFill>
            </a:endParaRPr>
          </a:p>
          <a:p>
            <a:pPr lvl="0"/>
            <a:endParaRPr kumimoji="0" lang="en-US" sz="2800" b="0" i="0" u="none" strike="noStrike" kern="1200" cap="none" spc="0" normalizeH="0" baseline="0" noProof="0" dirty="0">
              <a:ln>
                <a:noFill/>
              </a:ln>
              <a:solidFill>
                <a:srgbClr val="C0504D">
                  <a:lumMod val="40000"/>
                  <a:lumOff val="60000"/>
                </a:srgbClr>
              </a:solidFill>
              <a:effectLst/>
              <a:uLnTx/>
              <a:uFillTx/>
              <a:latin typeface="Calibri"/>
              <a:ea typeface="+mn-ea"/>
              <a:cs typeface="+mn-cs"/>
            </a:endParaRPr>
          </a:p>
        </p:txBody>
      </p:sp>
      <p:sp>
        <p:nvSpPr>
          <p:cNvPr id="6" name="AutoShape 2" descr="Vaizdo rezultatas pagal užklausą „health effects of noise cartoon“">
            <a:extLst>
              <a:ext uri="{FF2B5EF4-FFF2-40B4-BE49-F238E27FC236}">
                <a16:creationId xmlns:a16="http://schemas.microsoft.com/office/drawing/2014/main" id="{4FB67615-42D4-465B-ACE6-628AA16A6D78}"/>
              </a:ext>
            </a:extLst>
          </p:cNvPr>
          <p:cNvSpPr>
            <a:spLocks noChangeAspect="1" noChangeArrowheads="1"/>
          </p:cNvSpPr>
          <p:nvPr/>
        </p:nvSpPr>
        <p:spPr bwMode="auto">
          <a:xfrm>
            <a:off x="14731782" y="7429500"/>
            <a:ext cx="2362200" cy="2362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a:extLst>
              <a:ext uri="{FF2B5EF4-FFF2-40B4-BE49-F238E27FC236}">
                <a16:creationId xmlns:a16="http://schemas.microsoft.com/office/drawing/2014/main" id="{1AB89E18-E260-428A-8DCC-77C785C3C041}"/>
              </a:ext>
            </a:extLst>
          </p:cNvPr>
          <p:cNvSpPr>
            <a:spLocks noChangeAspect="1" noChangeArrowheads="1"/>
          </p:cNvSpPr>
          <p:nvPr/>
        </p:nvSpPr>
        <p:spPr bwMode="auto">
          <a:xfrm>
            <a:off x="8991600" y="-266700"/>
            <a:ext cx="5562600" cy="556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a:extLst>
              <a:ext uri="{FF2B5EF4-FFF2-40B4-BE49-F238E27FC236}">
                <a16:creationId xmlns:a16="http://schemas.microsoft.com/office/drawing/2014/main" id="{D6A28F31-A02C-41C1-B17B-7831A9D2A7EF}"/>
              </a:ext>
            </a:extLst>
          </p:cNvPr>
          <p:cNvSpPr>
            <a:spLocks noChangeAspect="1" noChangeArrowheads="1"/>
          </p:cNvSpPr>
          <p:nvPr/>
        </p:nvSpPr>
        <p:spPr bwMode="auto">
          <a:xfrm>
            <a:off x="8991600" y="4991100"/>
            <a:ext cx="1676400"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7AF408CA-4F32-4925-BACC-A5CA56F22292}"/>
              </a:ext>
            </a:extLst>
          </p:cNvPr>
          <p:cNvPicPr>
            <a:picLocks noChangeAspect="1"/>
          </p:cNvPicPr>
          <p:nvPr/>
        </p:nvPicPr>
        <p:blipFill>
          <a:blip r:embed="rId3"/>
          <a:stretch>
            <a:fillRect/>
          </a:stretch>
        </p:blipFill>
        <p:spPr>
          <a:xfrm>
            <a:off x="14097000" y="-1"/>
            <a:ext cx="4143375" cy="4303971"/>
          </a:xfrm>
          <a:prstGeom prst="rect">
            <a:avLst/>
          </a:prstGeom>
        </p:spPr>
      </p:pic>
      <p:pic>
        <p:nvPicPr>
          <p:cNvPr id="14" name="Graphic 13" descr="Video camera">
            <a:extLst>
              <a:ext uri="{FF2B5EF4-FFF2-40B4-BE49-F238E27FC236}">
                <a16:creationId xmlns:a16="http://schemas.microsoft.com/office/drawing/2014/main" id="{B563FEB4-CBC9-43B8-BDC1-EA9E6D56BF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8600" y="7458559"/>
            <a:ext cx="2667000" cy="2667000"/>
          </a:xfrm>
          <a:prstGeom prst="rect">
            <a:avLst/>
          </a:prstGeom>
        </p:spPr>
      </p:pic>
    </p:spTree>
    <p:extLst>
      <p:ext uri="{BB962C8B-B14F-4D97-AF65-F5344CB8AC3E}">
        <p14:creationId xmlns:p14="http://schemas.microsoft.com/office/powerpoint/2010/main" val="298483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D6EB1"/>
        </a:solidFill>
        <a:effectLst/>
      </p:bgPr>
    </p:bg>
    <p:spTree>
      <p:nvGrpSpPr>
        <p:cNvPr id="1" name=""/>
        <p:cNvGrpSpPr/>
        <p:nvPr/>
      </p:nvGrpSpPr>
      <p:grpSpPr>
        <a:xfrm>
          <a:off x="0" y="0"/>
          <a:ext cx="0" cy="0"/>
          <a:chOff x="0" y="0"/>
          <a:chExt cx="0" cy="0"/>
        </a:xfrm>
      </p:grpSpPr>
      <p:sp>
        <p:nvSpPr>
          <p:cNvPr id="9" name="Pavadinimas 8">
            <a:extLst>
              <a:ext uri="{FF2B5EF4-FFF2-40B4-BE49-F238E27FC236}">
                <a16:creationId xmlns:a16="http://schemas.microsoft.com/office/drawing/2014/main" id="{92D5BBA7-FC9D-465E-A200-33C150DC044A}"/>
              </a:ext>
            </a:extLst>
          </p:cNvPr>
          <p:cNvSpPr>
            <a:spLocks noGrp="1"/>
          </p:cNvSpPr>
          <p:nvPr>
            <p:ph type="title"/>
          </p:nvPr>
        </p:nvSpPr>
        <p:spPr>
          <a:xfrm>
            <a:off x="5539828" y="723900"/>
            <a:ext cx="6477000" cy="1143000"/>
          </a:xfrm>
        </p:spPr>
        <p:txBody>
          <a:bodyPr>
            <a:normAutofit fontScale="90000"/>
          </a:bodyPr>
          <a:lstStyle/>
          <a:p>
            <a:r>
              <a:rPr lang="lt-LT" spc="600" dirty="0">
                <a:solidFill>
                  <a:srgbClr val="E7B4AE"/>
                </a:solidFill>
                <a:latin typeface="Aileron Regular Bold" panose="020B0604020202020204" charset="-70"/>
                <a:ea typeface="+mn-ea"/>
                <a:cs typeface="Arial" panose="020B0604020202020204" pitchFamily="34" charset="0"/>
              </a:rPr>
              <a:t>JAUTRESNI ŽMONĖS TRIUKŠMUI</a:t>
            </a:r>
          </a:p>
        </p:txBody>
      </p:sp>
      <p:sp>
        <p:nvSpPr>
          <p:cNvPr id="10" name="Turinio vietos rezervavimo ženklas 9">
            <a:extLst>
              <a:ext uri="{FF2B5EF4-FFF2-40B4-BE49-F238E27FC236}">
                <a16:creationId xmlns:a16="http://schemas.microsoft.com/office/drawing/2014/main" id="{8AB50C2D-03FD-4898-A966-A04D27FAECE1}"/>
              </a:ext>
            </a:extLst>
          </p:cNvPr>
          <p:cNvSpPr>
            <a:spLocks noGrp="1"/>
          </p:cNvSpPr>
          <p:nvPr>
            <p:ph idx="1"/>
          </p:nvPr>
        </p:nvSpPr>
        <p:spPr>
          <a:xfrm>
            <a:off x="1082128" y="2247900"/>
            <a:ext cx="15392400" cy="4495800"/>
          </a:xfrm>
        </p:spPr>
        <p:txBody>
          <a:bodyPr>
            <a:normAutofit/>
          </a:bodyPr>
          <a:lstStyle/>
          <a:p>
            <a:pPr lvl="1" indent="-342900" algn="just">
              <a:buFont typeface="Wingdings" panose="05000000000000000000" pitchFamily="2" charset="2"/>
              <a:buChar char="v"/>
            </a:pPr>
            <a:r>
              <a:rPr lang="lt-LT" sz="2400" spc="48" dirty="0">
                <a:solidFill>
                  <a:srgbClr val="E7B4AE"/>
                </a:solidFill>
                <a:latin typeface="Aileron Regular Bold"/>
              </a:rPr>
              <a:t>Triukšmas ypač kenkia </a:t>
            </a:r>
            <a:r>
              <a:rPr lang="lt-LT" sz="2400" spc="48" dirty="0">
                <a:solidFill>
                  <a:schemeClr val="bg1"/>
                </a:solidFill>
                <a:latin typeface="Aileron Regular Bold"/>
              </a:rPr>
              <a:t>vaikams ir jaunuoliams.</a:t>
            </a:r>
            <a:r>
              <a:rPr lang="lt-LT" sz="2400" spc="48" dirty="0">
                <a:solidFill>
                  <a:srgbClr val="E7B4AE"/>
                </a:solidFill>
                <a:latin typeface="Aileron Regular Bold"/>
              </a:rPr>
              <a:t> Jų klausa yra jautresnė triukšmui, todėl ji greičiau pažeidžiama. Dėl ypač stipraus impulsinio charakterio muzikinio triukšmo, net 30-40 proc. jaunuolių, kurių amžius 14 – 20 m., klausa yra pažeista. Be to, impulsinis monotoniškai besikartojantis triukšmas </a:t>
            </a:r>
            <a:r>
              <a:rPr lang="lt-LT" sz="2400" spc="48" dirty="0">
                <a:solidFill>
                  <a:schemeClr val="bg1"/>
                </a:solidFill>
                <a:latin typeface="Aileron Regular Bold"/>
              </a:rPr>
              <a:t>dirgina centrinę nervų sistemą, keičia žmogaus elgesį, skatina individo grubumą, agresyvumą, sumažėja mokymosi rezultatai, motyvacija.</a:t>
            </a:r>
            <a:r>
              <a:rPr lang="lt-LT" sz="2400" spc="48" dirty="0">
                <a:solidFill>
                  <a:schemeClr val="accent2">
                    <a:lumMod val="40000"/>
                    <a:lumOff val="60000"/>
                  </a:schemeClr>
                </a:solidFill>
                <a:latin typeface="Aileron Regular Bold"/>
              </a:rPr>
              <a:t>[</a:t>
            </a:r>
            <a:r>
              <a:rPr lang="lt-LT" sz="2400" spc="48" dirty="0">
                <a:solidFill>
                  <a:srgbClr val="E7B4AE"/>
                </a:solidFill>
                <a:latin typeface="Aileron Regular Bold"/>
              </a:rPr>
              <a:t>3] Labiausiai nuo jo turėtume saugoti vaikus. Mažiesiems reikia daugiau miego nei suaugusiesiems, todėl turėtume pasirūpinti, kad naktį jų miegamuosiuose būtų kuo tyliau. [</a:t>
            </a:r>
            <a:r>
              <a:rPr lang="en-US" sz="2400" spc="48" dirty="0">
                <a:solidFill>
                  <a:srgbClr val="E7B4AE"/>
                </a:solidFill>
                <a:latin typeface="Aileron Regular Bold"/>
              </a:rPr>
              <a:t>6</a:t>
            </a:r>
            <a:r>
              <a:rPr lang="lt-LT" sz="2400" spc="48" dirty="0">
                <a:solidFill>
                  <a:srgbClr val="E7B4AE"/>
                </a:solidFill>
                <a:latin typeface="Aileron Regular Bold"/>
              </a:rPr>
              <a:t>]</a:t>
            </a:r>
          </a:p>
          <a:p>
            <a:pPr lvl="1" indent="-342900" algn="just">
              <a:buFont typeface="Wingdings" panose="05000000000000000000" pitchFamily="2" charset="2"/>
              <a:buChar char="v"/>
            </a:pPr>
            <a:r>
              <a:rPr lang="lt-LT" sz="2400" spc="48" dirty="0">
                <a:solidFill>
                  <a:srgbClr val="E7B4AE"/>
                </a:solidFill>
                <a:latin typeface="Aileron Regular Bold"/>
              </a:rPr>
              <a:t>Triukšmas stipriau veikia </a:t>
            </a:r>
            <a:r>
              <a:rPr lang="lt-LT" sz="2400" spc="48" dirty="0">
                <a:solidFill>
                  <a:schemeClr val="bg1"/>
                </a:solidFill>
                <a:latin typeface="Aileron Regular Bold"/>
              </a:rPr>
              <a:t>ligotus ir vyresniojo amžiaus žmones, pamainomis dirbančius įvairių sričių specialistus</a:t>
            </a:r>
            <a:r>
              <a:rPr lang="lt-LT" sz="2400" spc="48" dirty="0">
                <a:solidFill>
                  <a:srgbClr val="E7B4AE"/>
                </a:solidFill>
                <a:latin typeface="Aileron Regular Bold"/>
              </a:rPr>
              <a:t> (jų dienos režimas itin pažeistas nereguliaraus miego). Triukšmas taip pat labai pavojingas </a:t>
            </a:r>
            <a:r>
              <a:rPr lang="lt-LT" sz="2400" spc="48" dirty="0">
                <a:solidFill>
                  <a:schemeClr val="bg1"/>
                </a:solidFill>
                <a:latin typeface="Aileron Regular Bold"/>
              </a:rPr>
              <a:t>gyvenantiems šalia judrių gatvių, triukšminguose mikrorajonuose. </a:t>
            </a:r>
            <a:r>
              <a:rPr lang="lt-LT" sz="2400" spc="48" dirty="0">
                <a:solidFill>
                  <a:srgbClr val="E7B4AE"/>
                </a:solidFill>
                <a:latin typeface="Aileron Regular Bold"/>
              </a:rPr>
              <a:t>[6]</a:t>
            </a:r>
          </a:p>
          <a:p>
            <a:pPr lvl="1" indent="-342900" algn="just">
              <a:buFont typeface="Wingdings" panose="05000000000000000000" pitchFamily="2" charset="2"/>
              <a:buChar char="v"/>
            </a:pPr>
            <a:endParaRPr lang="lt-LT" sz="2000" spc="48" dirty="0">
              <a:solidFill>
                <a:srgbClr val="E7B4AE"/>
              </a:solidFill>
              <a:latin typeface="Aileron Regular Bold"/>
            </a:endParaRPr>
          </a:p>
        </p:txBody>
      </p:sp>
      <p:pic>
        <p:nvPicPr>
          <p:cNvPr id="4" name="Picture 3">
            <a:extLst>
              <a:ext uri="{FF2B5EF4-FFF2-40B4-BE49-F238E27FC236}">
                <a16:creationId xmlns:a16="http://schemas.microsoft.com/office/drawing/2014/main" id="{879EEAFC-A41E-4197-931A-2197B45C8F8C}"/>
              </a:ext>
            </a:extLst>
          </p:cNvPr>
          <p:cNvPicPr>
            <a:picLocks noChangeAspect="1"/>
          </p:cNvPicPr>
          <p:nvPr/>
        </p:nvPicPr>
        <p:blipFill>
          <a:blip r:embed="rId2"/>
          <a:stretch>
            <a:fillRect/>
          </a:stretch>
        </p:blipFill>
        <p:spPr>
          <a:xfrm>
            <a:off x="0" y="7592864"/>
            <a:ext cx="3120707" cy="2694136"/>
          </a:xfrm>
          <a:prstGeom prst="rect">
            <a:avLst/>
          </a:prstGeom>
        </p:spPr>
      </p:pic>
      <p:pic>
        <p:nvPicPr>
          <p:cNvPr id="6" name="Picture 5">
            <a:extLst>
              <a:ext uri="{FF2B5EF4-FFF2-40B4-BE49-F238E27FC236}">
                <a16:creationId xmlns:a16="http://schemas.microsoft.com/office/drawing/2014/main" id="{0982E968-6768-43E8-AB6C-2E063224E4C9}"/>
              </a:ext>
            </a:extLst>
          </p:cNvPr>
          <p:cNvPicPr>
            <a:picLocks noChangeAspect="1"/>
          </p:cNvPicPr>
          <p:nvPr/>
        </p:nvPicPr>
        <p:blipFill rotWithShape="1">
          <a:blip r:embed="rId3"/>
          <a:srcRect b="10206"/>
          <a:stretch/>
        </p:blipFill>
        <p:spPr>
          <a:xfrm>
            <a:off x="3063328" y="7592864"/>
            <a:ext cx="5715000" cy="2694136"/>
          </a:xfrm>
          <a:prstGeom prst="rect">
            <a:avLst/>
          </a:prstGeom>
        </p:spPr>
      </p:pic>
      <p:pic>
        <p:nvPicPr>
          <p:cNvPr id="7" name="Picture 6">
            <a:extLst>
              <a:ext uri="{FF2B5EF4-FFF2-40B4-BE49-F238E27FC236}">
                <a16:creationId xmlns:a16="http://schemas.microsoft.com/office/drawing/2014/main" id="{778EA970-E4C0-4067-95D4-FDC8D0639B72}"/>
              </a:ext>
            </a:extLst>
          </p:cNvPr>
          <p:cNvPicPr>
            <a:picLocks noChangeAspect="1"/>
          </p:cNvPicPr>
          <p:nvPr/>
        </p:nvPicPr>
        <p:blipFill>
          <a:blip r:embed="rId4"/>
          <a:stretch>
            <a:fillRect/>
          </a:stretch>
        </p:blipFill>
        <p:spPr>
          <a:xfrm>
            <a:off x="14226081" y="7592864"/>
            <a:ext cx="4061919" cy="2702531"/>
          </a:xfrm>
          <a:prstGeom prst="rect">
            <a:avLst/>
          </a:prstGeom>
        </p:spPr>
      </p:pic>
      <p:pic>
        <p:nvPicPr>
          <p:cNvPr id="11" name="Picture 10">
            <a:extLst>
              <a:ext uri="{FF2B5EF4-FFF2-40B4-BE49-F238E27FC236}">
                <a16:creationId xmlns:a16="http://schemas.microsoft.com/office/drawing/2014/main" id="{8BDC42C7-BCCC-4FFE-BF7E-840E481585F2}"/>
              </a:ext>
            </a:extLst>
          </p:cNvPr>
          <p:cNvPicPr>
            <a:picLocks noChangeAspect="1"/>
          </p:cNvPicPr>
          <p:nvPr/>
        </p:nvPicPr>
        <p:blipFill rotWithShape="1">
          <a:blip r:embed="rId5"/>
          <a:srcRect b="25784"/>
          <a:stretch/>
        </p:blipFill>
        <p:spPr>
          <a:xfrm>
            <a:off x="8739159" y="7596093"/>
            <a:ext cx="5572163" cy="2699302"/>
          </a:xfrm>
          <a:prstGeom prst="rect">
            <a:avLst/>
          </a:prstGeom>
        </p:spPr>
      </p:pic>
    </p:spTree>
    <p:extLst>
      <p:ext uri="{BB962C8B-B14F-4D97-AF65-F5344CB8AC3E}">
        <p14:creationId xmlns:p14="http://schemas.microsoft.com/office/powerpoint/2010/main" val="63870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46B1492-BB32-4449-9A4F-FCC68C33991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flipH="1">
            <a:off x="13836094" y="3825512"/>
            <a:ext cx="1620864" cy="1620864"/>
          </a:xfrm>
          <a:prstGeom prst="rect">
            <a:avLst/>
          </a:prstGeom>
        </p:spPr>
      </p:pic>
      <p:sp>
        <p:nvSpPr>
          <p:cNvPr id="9" name="Pavadinimas 8">
            <a:extLst>
              <a:ext uri="{FF2B5EF4-FFF2-40B4-BE49-F238E27FC236}">
                <a16:creationId xmlns:a16="http://schemas.microsoft.com/office/drawing/2014/main" id="{92D5BBA7-FC9D-465E-A200-33C150DC044A}"/>
              </a:ext>
            </a:extLst>
          </p:cNvPr>
          <p:cNvSpPr>
            <a:spLocks noGrp="1"/>
          </p:cNvSpPr>
          <p:nvPr>
            <p:ph type="title"/>
          </p:nvPr>
        </p:nvSpPr>
        <p:spPr>
          <a:xfrm>
            <a:off x="5081431" y="4397762"/>
            <a:ext cx="8020134" cy="1477327"/>
          </a:xfrm>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a:noAutofit/>
          </a:bodyPr>
          <a:lstStyle/>
          <a:p>
            <a:r>
              <a:rPr lang="lt-LT" spc="600" dirty="0">
                <a:solidFill>
                  <a:schemeClr val="bg1"/>
                </a:solidFill>
                <a:latin typeface="Aileron Regular Bold" panose="020B0604020202020204" charset="-70"/>
                <a:ea typeface="+mn-ea"/>
                <a:cs typeface="Arial" panose="020B0604020202020204" pitchFamily="34" charset="0"/>
              </a:rPr>
              <a:t>Kaip apsaugoti save nuo triukšmo?</a:t>
            </a:r>
          </a:p>
        </p:txBody>
      </p:sp>
      <p:pic>
        <p:nvPicPr>
          <p:cNvPr id="2" name="Picture 1">
            <a:extLst>
              <a:ext uri="{FF2B5EF4-FFF2-40B4-BE49-F238E27FC236}">
                <a16:creationId xmlns:a16="http://schemas.microsoft.com/office/drawing/2014/main" id="{32740AD9-149E-4815-97A7-3B7051EC3B4D}"/>
              </a:ext>
            </a:extLst>
          </p:cNvPr>
          <p:cNvPicPr>
            <a:picLocks noChangeAspect="1"/>
          </p:cNvPicPr>
          <p:nvPr/>
        </p:nvPicPr>
        <p:blipFill>
          <a:blip r:embed="rId4"/>
          <a:stretch>
            <a:fillRect/>
          </a:stretch>
        </p:blipFill>
        <p:spPr>
          <a:xfrm flipH="1">
            <a:off x="3364870" y="1919907"/>
            <a:ext cx="1439952" cy="1685591"/>
          </a:xfrm>
          <a:prstGeom prst="rect">
            <a:avLst/>
          </a:prstGeom>
        </p:spPr>
      </p:pic>
      <p:pic>
        <p:nvPicPr>
          <p:cNvPr id="3" name="Picture 2">
            <a:extLst>
              <a:ext uri="{FF2B5EF4-FFF2-40B4-BE49-F238E27FC236}">
                <a16:creationId xmlns:a16="http://schemas.microsoft.com/office/drawing/2014/main" id="{DFA738E0-17E2-4546-9AF7-3E8232302A3A}"/>
              </a:ext>
            </a:extLst>
          </p:cNvPr>
          <p:cNvPicPr>
            <a:picLocks noChangeAspect="1"/>
          </p:cNvPicPr>
          <p:nvPr/>
        </p:nvPicPr>
        <p:blipFill rotWithShape="1">
          <a:blip r:embed="rId5"/>
          <a:srcRect b="7971"/>
          <a:stretch/>
        </p:blipFill>
        <p:spPr>
          <a:xfrm>
            <a:off x="5532122" y="6423530"/>
            <a:ext cx="1756929" cy="1805810"/>
          </a:xfrm>
          <a:prstGeom prst="rect">
            <a:avLst/>
          </a:prstGeom>
        </p:spPr>
      </p:pic>
      <p:pic>
        <p:nvPicPr>
          <p:cNvPr id="4" name="Picture 3">
            <a:extLst>
              <a:ext uri="{FF2B5EF4-FFF2-40B4-BE49-F238E27FC236}">
                <a16:creationId xmlns:a16="http://schemas.microsoft.com/office/drawing/2014/main" id="{542163D2-3DAA-430B-ACCC-389FD617C6B7}"/>
              </a:ext>
            </a:extLst>
          </p:cNvPr>
          <p:cNvPicPr>
            <a:picLocks noChangeAspect="1"/>
          </p:cNvPicPr>
          <p:nvPr/>
        </p:nvPicPr>
        <p:blipFill rotWithShape="1">
          <a:blip r:embed="rId6"/>
          <a:srcRect l="21455" t="-996" r="11221" b="996"/>
          <a:stretch/>
        </p:blipFill>
        <p:spPr>
          <a:xfrm>
            <a:off x="463753" y="7958214"/>
            <a:ext cx="1828800" cy="1905000"/>
          </a:xfrm>
          <a:prstGeom prst="rect">
            <a:avLst/>
          </a:prstGeom>
        </p:spPr>
      </p:pic>
      <p:sp>
        <p:nvSpPr>
          <p:cNvPr id="6" name="TextBox 5">
            <a:extLst>
              <a:ext uri="{FF2B5EF4-FFF2-40B4-BE49-F238E27FC236}">
                <a16:creationId xmlns:a16="http://schemas.microsoft.com/office/drawing/2014/main" id="{E741F4B7-EA9D-47A3-89B8-B185972EDA9B}"/>
              </a:ext>
            </a:extLst>
          </p:cNvPr>
          <p:cNvSpPr txBox="1"/>
          <p:nvPr/>
        </p:nvSpPr>
        <p:spPr>
          <a:xfrm>
            <a:off x="1936404" y="492323"/>
            <a:ext cx="3878550" cy="1477328"/>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lt-LT" spc="48" dirty="0">
                <a:solidFill>
                  <a:schemeClr val="accent2">
                    <a:lumMod val="75000"/>
                  </a:schemeClr>
                </a:solidFill>
                <a:latin typeface="Aileron Regular Bold"/>
              </a:rPr>
              <a:t>DĖVĖTI KLAUSOS PREVENCINES PRIEMONES (jei esate veikiamas didelio triukšmo darbe, bendruomenėje arba namuose)</a:t>
            </a:r>
            <a:endParaRPr lang="en-US" dirty="0">
              <a:solidFill>
                <a:schemeClr val="accent2">
                  <a:lumMod val="75000"/>
                </a:schemeClr>
              </a:solidFill>
            </a:endParaRPr>
          </a:p>
        </p:txBody>
      </p:sp>
      <p:sp>
        <p:nvSpPr>
          <p:cNvPr id="11" name="TextBox 10">
            <a:extLst>
              <a:ext uri="{FF2B5EF4-FFF2-40B4-BE49-F238E27FC236}">
                <a16:creationId xmlns:a16="http://schemas.microsoft.com/office/drawing/2014/main" id="{0167ED82-E6B4-4CA9-8397-E0CD5FD615E0}"/>
              </a:ext>
            </a:extLst>
          </p:cNvPr>
          <p:cNvSpPr txBox="1"/>
          <p:nvPr/>
        </p:nvSpPr>
        <p:spPr>
          <a:xfrm>
            <a:off x="3009419" y="8292008"/>
            <a:ext cx="4844146"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lt-LT" spc="48" dirty="0">
                <a:solidFill>
                  <a:schemeClr val="accent2">
                    <a:lumMod val="75000"/>
                  </a:schemeClr>
                </a:solidFill>
                <a:latin typeface="Aileron Regular Bold"/>
              </a:rPr>
              <a:t>LIMITUOTI PERIODUS KUOMET VEIKIA TRIUKŠMAS (Per koncertą, diskoteką, žiūrovų salėje). Būkite atokiau nuo garso kolonėlių, jeigu yra galimybė, padarykite pertrauką, pasivaikščiokite. Jei esate muzikantas, dėvėkite ausų apsaugas</a:t>
            </a:r>
          </a:p>
        </p:txBody>
      </p:sp>
      <p:sp>
        <p:nvSpPr>
          <p:cNvPr id="12" name="TextBox 11">
            <a:extLst>
              <a:ext uri="{FF2B5EF4-FFF2-40B4-BE49-F238E27FC236}">
                <a16:creationId xmlns:a16="http://schemas.microsoft.com/office/drawing/2014/main" id="{1C31ADDF-DF56-4319-8CB2-9BD5BB472C55}"/>
              </a:ext>
            </a:extLst>
          </p:cNvPr>
          <p:cNvSpPr txBox="1"/>
          <p:nvPr/>
        </p:nvSpPr>
        <p:spPr>
          <a:xfrm>
            <a:off x="463753" y="6526779"/>
            <a:ext cx="4389134"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lt-LT" spc="48" dirty="0">
                <a:solidFill>
                  <a:schemeClr val="accent2">
                    <a:lumMod val="75000"/>
                  </a:schemeClr>
                </a:solidFill>
                <a:latin typeface="Aileron Regular Bold"/>
              </a:rPr>
              <a:t>PRITILDYKITE MUZIKĄ! Naudodami ausines ar klausydami triukšmingos muzikos uždaroje vietoje, mašinoje, sumažinkite garso lygį</a:t>
            </a:r>
            <a:endParaRPr lang="en-US" dirty="0"/>
          </a:p>
        </p:txBody>
      </p:sp>
      <p:grpSp>
        <p:nvGrpSpPr>
          <p:cNvPr id="32" name="Group 31">
            <a:extLst>
              <a:ext uri="{FF2B5EF4-FFF2-40B4-BE49-F238E27FC236}">
                <a16:creationId xmlns:a16="http://schemas.microsoft.com/office/drawing/2014/main" id="{39114F74-EAF1-4CC3-B344-C3320215D7A3}"/>
              </a:ext>
            </a:extLst>
          </p:cNvPr>
          <p:cNvGrpSpPr/>
          <p:nvPr/>
        </p:nvGrpSpPr>
        <p:grpSpPr>
          <a:xfrm>
            <a:off x="7652575" y="2589729"/>
            <a:ext cx="1540081" cy="1352332"/>
            <a:chOff x="7541248" y="159876"/>
            <a:chExt cx="1540081" cy="1352332"/>
          </a:xfrm>
        </p:grpSpPr>
        <p:pic>
          <p:nvPicPr>
            <p:cNvPr id="13" name="Picture 12">
              <a:extLst>
                <a:ext uri="{FF2B5EF4-FFF2-40B4-BE49-F238E27FC236}">
                  <a16:creationId xmlns:a16="http://schemas.microsoft.com/office/drawing/2014/main" id="{058A4F3D-9D22-4239-8CCF-4D2EDEFB531D}"/>
                </a:ext>
              </a:extLst>
            </p:cNvPr>
            <p:cNvPicPr>
              <a:picLocks noChangeAspect="1"/>
            </p:cNvPicPr>
            <p:nvPr/>
          </p:nvPicPr>
          <p:blipFill>
            <a:blip r:embed="rId7"/>
            <a:stretch>
              <a:fillRect/>
            </a:stretch>
          </p:blipFill>
          <p:spPr>
            <a:xfrm>
              <a:off x="7709622" y="240666"/>
              <a:ext cx="1270549" cy="1270549"/>
            </a:xfrm>
            <a:prstGeom prst="rect">
              <a:avLst/>
            </a:prstGeom>
          </p:spPr>
        </p:pic>
        <p:sp>
          <p:nvSpPr>
            <p:cNvPr id="14" name="&quot;Not Allowed&quot; Symbol 13">
              <a:extLst>
                <a:ext uri="{FF2B5EF4-FFF2-40B4-BE49-F238E27FC236}">
                  <a16:creationId xmlns:a16="http://schemas.microsoft.com/office/drawing/2014/main" id="{AF9903C1-1108-4AFD-8D83-5E9719DF6144}"/>
                </a:ext>
              </a:extLst>
            </p:cNvPr>
            <p:cNvSpPr/>
            <p:nvPr/>
          </p:nvSpPr>
          <p:spPr>
            <a:xfrm>
              <a:off x="7541248" y="159876"/>
              <a:ext cx="1540081" cy="1352332"/>
            </a:xfrm>
            <a:prstGeom prst="noSmoking">
              <a:avLst>
                <a:gd name="adj" fmla="val 3995"/>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TextBox 14">
            <a:extLst>
              <a:ext uri="{FF2B5EF4-FFF2-40B4-BE49-F238E27FC236}">
                <a16:creationId xmlns:a16="http://schemas.microsoft.com/office/drawing/2014/main" id="{50E2822E-688D-47B6-8BD8-8CB5CDE84163}"/>
              </a:ext>
            </a:extLst>
          </p:cNvPr>
          <p:cNvSpPr txBox="1"/>
          <p:nvPr/>
        </p:nvSpPr>
        <p:spPr>
          <a:xfrm>
            <a:off x="6211745" y="317508"/>
            <a:ext cx="3869508"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lt-LT" spc="48" dirty="0">
                <a:solidFill>
                  <a:schemeClr val="accent2">
                    <a:lumMod val="75000"/>
                  </a:schemeClr>
                </a:solidFill>
                <a:latin typeface="Aileron Regular Bold"/>
              </a:rPr>
              <a:t>VENKITE NAUDOTI AUSINUKUS, nes didelis garso lygis sklindantis tiesiogiai į ausis viršija saugumo reikalavimus (garso lygis - 80 dB ir daugiau), klausykitės ne daugiau kaip porą valandų per dieną.</a:t>
            </a:r>
            <a:endParaRPr lang="en-US" dirty="0"/>
          </a:p>
        </p:txBody>
      </p:sp>
      <p:pic>
        <p:nvPicPr>
          <p:cNvPr id="2054" name="Picture 6" descr="Telephone Call Png - Cartoon, Transparent Png ">
            <a:extLst>
              <a:ext uri="{FF2B5EF4-FFF2-40B4-BE49-F238E27FC236}">
                <a16:creationId xmlns:a16="http://schemas.microsoft.com/office/drawing/2014/main" id="{DD4CCE1E-9EDC-4C76-90E8-9DCE8B291F3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9281" t="16623" r="27143" b="17201"/>
          <a:stretch/>
        </p:blipFill>
        <p:spPr bwMode="auto">
          <a:xfrm>
            <a:off x="15697998" y="486564"/>
            <a:ext cx="1188305" cy="163617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F459DD3-1685-4CF2-A688-A6E8D676F436}"/>
              </a:ext>
            </a:extLst>
          </p:cNvPr>
          <p:cNvSpPr txBox="1"/>
          <p:nvPr/>
        </p:nvSpPr>
        <p:spPr>
          <a:xfrm>
            <a:off x="14962581" y="2236386"/>
            <a:ext cx="21336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lt-LT" spc="48" dirty="0">
                <a:solidFill>
                  <a:schemeClr val="accent2">
                    <a:lumMod val="75000"/>
                  </a:schemeClr>
                </a:solidFill>
                <a:latin typeface="Aileron Regular Bold"/>
              </a:rPr>
              <a:t>SUMAŽINKITE TELEFONO SKAMBUTĮ</a:t>
            </a:r>
          </a:p>
        </p:txBody>
      </p:sp>
      <p:pic>
        <p:nvPicPr>
          <p:cNvPr id="17" name="Picture 16">
            <a:extLst>
              <a:ext uri="{FF2B5EF4-FFF2-40B4-BE49-F238E27FC236}">
                <a16:creationId xmlns:a16="http://schemas.microsoft.com/office/drawing/2014/main" id="{7DFF3A5A-67B2-4AA3-90F9-AA945753D508}"/>
              </a:ext>
            </a:extLst>
          </p:cNvPr>
          <p:cNvPicPr>
            <a:picLocks noChangeAspect="1"/>
          </p:cNvPicPr>
          <p:nvPr/>
        </p:nvPicPr>
        <p:blipFill>
          <a:blip r:embed="rId9"/>
          <a:stretch>
            <a:fillRect/>
          </a:stretch>
        </p:blipFill>
        <p:spPr>
          <a:xfrm>
            <a:off x="11641547" y="2159332"/>
            <a:ext cx="2410276" cy="1446166"/>
          </a:xfrm>
          <a:prstGeom prst="rect">
            <a:avLst/>
          </a:prstGeom>
        </p:spPr>
      </p:pic>
      <p:sp>
        <p:nvSpPr>
          <p:cNvPr id="18" name="TextBox 17">
            <a:extLst>
              <a:ext uri="{FF2B5EF4-FFF2-40B4-BE49-F238E27FC236}">
                <a16:creationId xmlns:a16="http://schemas.microsoft.com/office/drawing/2014/main" id="{C38A18AB-0D9B-4546-9DB6-0507D6950B24}"/>
              </a:ext>
            </a:extLst>
          </p:cNvPr>
          <p:cNvSpPr txBox="1"/>
          <p:nvPr/>
        </p:nvSpPr>
        <p:spPr>
          <a:xfrm>
            <a:off x="10714352" y="656336"/>
            <a:ext cx="3932174"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lt-LT" spc="48" dirty="0">
                <a:solidFill>
                  <a:schemeClr val="accent2">
                    <a:lumMod val="75000"/>
                  </a:schemeClr>
                </a:solidFill>
                <a:latin typeface="Aileron Regular Bold"/>
              </a:rPr>
              <a:t>Jei mėgstate garsiai klausytis muzikos, užsidarykite kambario duris, kad netrukdytumėte kitiems namiškiams, ir langus - kad garsas nesklistų į lauką</a:t>
            </a:r>
            <a:endParaRPr lang="en-US" dirty="0"/>
          </a:p>
        </p:txBody>
      </p:sp>
      <p:pic>
        <p:nvPicPr>
          <p:cNvPr id="19" name="Picture 18">
            <a:extLst>
              <a:ext uri="{FF2B5EF4-FFF2-40B4-BE49-F238E27FC236}">
                <a16:creationId xmlns:a16="http://schemas.microsoft.com/office/drawing/2014/main" id="{3E3B9CA2-34C8-4932-958C-D25885B6EF8E}"/>
              </a:ext>
            </a:extLst>
          </p:cNvPr>
          <p:cNvPicPr>
            <a:picLocks noChangeAspect="1"/>
          </p:cNvPicPr>
          <p:nvPr/>
        </p:nvPicPr>
        <p:blipFill>
          <a:blip r:embed="rId10"/>
          <a:stretch>
            <a:fillRect/>
          </a:stretch>
        </p:blipFill>
        <p:spPr>
          <a:xfrm>
            <a:off x="420828" y="2248596"/>
            <a:ext cx="1106834" cy="1441722"/>
          </a:xfrm>
          <a:prstGeom prst="rect">
            <a:avLst/>
          </a:prstGeom>
        </p:spPr>
      </p:pic>
      <p:sp>
        <p:nvSpPr>
          <p:cNvPr id="20" name="TextBox 19">
            <a:extLst>
              <a:ext uri="{FF2B5EF4-FFF2-40B4-BE49-F238E27FC236}">
                <a16:creationId xmlns:a16="http://schemas.microsoft.com/office/drawing/2014/main" id="{FD1DFFB9-D9B0-4A10-9589-A0E8749CD405}"/>
              </a:ext>
            </a:extLst>
          </p:cNvPr>
          <p:cNvSpPr txBox="1"/>
          <p:nvPr/>
        </p:nvSpPr>
        <p:spPr>
          <a:xfrm>
            <a:off x="479790" y="3760221"/>
            <a:ext cx="2593855"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lt-LT" spc="48" dirty="0">
                <a:solidFill>
                  <a:schemeClr val="accent2">
                    <a:lumMod val="75000"/>
                  </a:schemeClr>
                </a:solidFill>
                <a:latin typeface="Aileron Regular Bold"/>
              </a:rPr>
              <a:t>Geriausia apsauga nuo gatvės triukšmo – hermetiški langai</a:t>
            </a:r>
            <a:endParaRPr lang="en-US" dirty="0"/>
          </a:p>
        </p:txBody>
      </p:sp>
      <p:sp>
        <p:nvSpPr>
          <p:cNvPr id="22" name="TextBox 21">
            <a:extLst>
              <a:ext uri="{FF2B5EF4-FFF2-40B4-BE49-F238E27FC236}">
                <a16:creationId xmlns:a16="http://schemas.microsoft.com/office/drawing/2014/main" id="{4E2F4D5B-AF7F-4F2F-B3EC-A7114A204F38}"/>
              </a:ext>
            </a:extLst>
          </p:cNvPr>
          <p:cNvSpPr txBox="1"/>
          <p:nvPr/>
        </p:nvSpPr>
        <p:spPr>
          <a:xfrm>
            <a:off x="14962581" y="3735734"/>
            <a:ext cx="3059547"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lt-LT" spc="48" dirty="0">
                <a:solidFill>
                  <a:schemeClr val="accent2">
                    <a:lumMod val="75000"/>
                  </a:schemeClr>
                </a:solidFill>
                <a:latin typeface="Aileron Regular Bold"/>
              </a:rPr>
              <a:t>Namų aplinką apželdinkite medžiais ir krūmais, jie apsaugo nuo gatvės triukšmo ir dulkių</a:t>
            </a:r>
            <a:endParaRPr lang="en-US" dirty="0"/>
          </a:p>
        </p:txBody>
      </p:sp>
      <p:pic>
        <p:nvPicPr>
          <p:cNvPr id="23" name="Picture 22">
            <a:extLst>
              <a:ext uri="{FF2B5EF4-FFF2-40B4-BE49-F238E27FC236}">
                <a16:creationId xmlns:a16="http://schemas.microsoft.com/office/drawing/2014/main" id="{2607756A-C964-4028-9CDA-D9B37CB10F63}"/>
              </a:ext>
            </a:extLst>
          </p:cNvPr>
          <p:cNvPicPr>
            <a:picLocks noChangeAspect="1"/>
          </p:cNvPicPr>
          <p:nvPr/>
        </p:nvPicPr>
        <p:blipFill rotWithShape="1">
          <a:blip r:embed="rId11"/>
          <a:srcRect b="13037"/>
          <a:stretch/>
        </p:blipFill>
        <p:spPr>
          <a:xfrm>
            <a:off x="8437280" y="7402600"/>
            <a:ext cx="1965772" cy="1477327"/>
          </a:xfrm>
          <a:prstGeom prst="rect">
            <a:avLst/>
          </a:prstGeom>
        </p:spPr>
      </p:pic>
      <p:sp>
        <p:nvSpPr>
          <p:cNvPr id="24" name="TextBox 23">
            <a:extLst>
              <a:ext uri="{FF2B5EF4-FFF2-40B4-BE49-F238E27FC236}">
                <a16:creationId xmlns:a16="http://schemas.microsoft.com/office/drawing/2014/main" id="{FBE3D643-15B3-41EE-804C-83D7CFBEFC5A}"/>
              </a:ext>
            </a:extLst>
          </p:cNvPr>
          <p:cNvSpPr txBox="1"/>
          <p:nvPr/>
        </p:nvSpPr>
        <p:spPr>
          <a:xfrm>
            <a:off x="8311288" y="8857976"/>
            <a:ext cx="2081119"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lt-LT" spc="48" dirty="0">
                <a:solidFill>
                  <a:schemeClr val="accent2">
                    <a:lumMod val="75000"/>
                  </a:schemeClr>
                </a:solidFill>
                <a:latin typeface="Aileron Regular Bold"/>
              </a:rPr>
              <a:t>Norėdami ką nors pasakyti, prieikite arčiau, bet nerėkite</a:t>
            </a:r>
            <a:endParaRPr lang="en-US" dirty="0"/>
          </a:p>
        </p:txBody>
      </p:sp>
      <p:sp>
        <p:nvSpPr>
          <p:cNvPr id="26" name="TextBox 25">
            <a:extLst>
              <a:ext uri="{FF2B5EF4-FFF2-40B4-BE49-F238E27FC236}">
                <a16:creationId xmlns:a16="http://schemas.microsoft.com/office/drawing/2014/main" id="{B5FB153B-D83E-4E57-84AC-926ACAB25CF4}"/>
              </a:ext>
            </a:extLst>
          </p:cNvPr>
          <p:cNvSpPr txBox="1"/>
          <p:nvPr/>
        </p:nvSpPr>
        <p:spPr>
          <a:xfrm>
            <a:off x="14847604" y="7980813"/>
            <a:ext cx="2897908"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lt-LT" spc="48">
                <a:solidFill>
                  <a:schemeClr val="accent2">
                    <a:lumMod val="75000"/>
                  </a:schemeClr>
                </a:solidFill>
                <a:latin typeface="Aileron Regular Bold"/>
              </a:rPr>
              <a:t>Kaimynus perspėkime apie galimus nepatogumus, susijusius su šeimos švente, remonto ar rekonstrukcijos darbais</a:t>
            </a:r>
            <a:endParaRPr lang="en-US" dirty="0"/>
          </a:p>
        </p:txBody>
      </p:sp>
      <p:pic>
        <p:nvPicPr>
          <p:cNvPr id="27" name="Picture 26">
            <a:extLst>
              <a:ext uri="{FF2B5EF4-FFF2-40B4-BE49-F238E27FC236}">
                <a16:creationId xmlns:a16="http://schemas.microsoft.com/office/drawing/2014/main" id="{D104D88A-3DF7-4300-A25B-278E0A4A1608}"/>
              </a:ext>
            </a:extLst>
          </p:cNvPr>
          <p:cNvPicPr>
            <a:picLocks noChangeAspect="1"/>
          </p:cNvPicPr>
          <p:nvPr/>
        </p:nvPicPr>
        <p:blipFill rotWithShape="1">
          <a:blip r:embed="rId12"/>
          <a:srcRect l="13009" t="4477" r="13409" b="6409"/>
          <a:stretch/>
        </p:blipFill>
        <p:spPr>
          <a:xfrm>
            <a:off x="11965671" y="6439462"/>
            <a:ext cx="1751642" cy="2271317"/>
          </a:xfrm>
          <a:prstGeom prst="rect">
            <a:avLst/>
          </a:prstGeom>
        </p:spPr>
      </p:pic>
      <p:sp>
        <p:nvSpPr>
          <p:cNvPr id="28" name="TextBox 27">
            <a:extLst>
              <a:ext uri="{FF2B5EF4-FFF2-40B4-BE49-F238E27FC236}">
                <a16:creationId xmlns:a16="http://schemas.microsoft.com/office/drawing/2014/main" id="{5F99D564-A719-4F3B-8379-D49283F37A3F}"/>
              </a:ext>
            </a:extLst>
          </p:cNvPr>
          <p:cNvSpPr txBox="1"/>
          <p:nvPr/>
        </p:nvSpPr>
        <p:spPr>
          <a:xfrm>
            <a:off x="10714352" y="8681715"/>
            <a:ext cx="393217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lt-LT" spc="48" dirty="0">
                <a:solidFill>
                  <a:schemeClr val="accent2">
                    <a:lumMod val="75000"/>
                  </a:schemeClr>
                </a:solidFill>
                <a:latin typeface="Aileron Regular Bold"/>
              </a:rPr>
              <a:t>Naudokimės viešuoju transportu ar vaikščiokime pėsčiomis,</a:t>
            </a:r>
          </a:p>
          <a:p>
            <a:pPr algn="ctr"/>
            <a:r>
              <a:rPr lang="lt-LT" spc="48" dirty="0">
                <a:solidFill>
                  <a:schemeClr val="accent2">
                    <a:lumMod val="75000"/>
                  </a:schemeClr>
                </a:solidFill>
                <a:latin typeface="Aileron Regular Bold"/>
              </a:rPr>
              <a:t>Mažiau naudokite automobilį esant galimybėms</a:t>
            </a:r>
            <a:endParaRPr lang="en-US" dirty="0"/>
          </a:p>
        </p:txBody>
      </p:sp>
      <p:pic>
        <p:nvPicPr>
          <p:cNvPr id="29" name="Picture 28">
            <a:extLst>
              <a:ext uri="{FF2B5EF4-FFF2-40B4-BE49-F238E27FC236}">
                <a16:creationId xmlns:a16="http://schemas.microsoft.com/office/drawing/2014/main" id="{79782653-8564-4B67-982D-682016320925}"/>
              </a:ext>
            </a:extLst>
          </p:cNvPr>
          <p:cNvPicPr>
            <a:picLocks noChangeAspect="1"/>
          </p:cNvPicPr>
          <p:nvPr/>
        </p:nvPicPr>
        <p:blipFill>
          <a:blip r:embed="rId13"/>
          <a:stretch>
            <a:fillRect/>
          </a:stretch>
        </p:blipFill>
        <p:spPr>
          <a:xfrm>
            <a:off x="14166938" y="5532293"/>
            <a:ext cx="3578574" cy="2384224"/>
          </a:xfrm>
          <a:prstGeom prst="rect">
            <a:avLst/>
          </a:prstGeom>
        </p:spPr>
      </p:pic>
      <p:pic>
        <p:nvPicPr>
          <p:cNvPr id="30" name="Picture 29">
            <a:extLst>
              <a:ext uri="{FF2B5EF4-FFF2-40B4-BE49-F238E27FC236}">
                <a16:creationId xmlns:a16="http://schemas.microsoft.com/office/drawing/2014/main" id="{DC294EE9-C1A9-4A10-BEAE-A2C261348C78}"/>
              </a:ext>
            </a:extLst>
          </p:cNvPr>
          <p:cNvPicPr>
            <a:picLocks noChangeAspect="1"/>
          </p:cNvPicPr>
          <p:nvPr/>
        </p:nvPicPr>
        <p:blipFill rotWithShape="1">
          <a:blip r:embed="rId14"/>
          <a:srcRect l="8638" t="11739" r="34362" b="6279"/>
          <a:stretch/>
        </p:blipFill>
        <p:spPr>
          <a:xfrm>
            <a:off x="235592" y="4881458"/>
            <a:ext cx="1329524" cy="1529768"/>
          </a:xfrm>
          <a:prstGeom prst="rect">
            <a:avLst/>
          </a:prstGeom>
        </p:spPr>
      </p:pic>
      <p:sp>
        <p:nvSpPr>
          <p:cNvPr id="31" name="TextBox 30">
            <a:extLst>
              <a:ext uri="{FF2B5EF4-FFF2-40B4-BE49-F238E27FC236}">
                <a16:creationId xmlns:a16="http://schemas.microsoft.com/office/drawing/2014/main" id="{165146F9-B2D8-4AA7-AA94-508AB8A086E9}"/>
              </a:ext>
            </a:extLst>
          </p:cNvPr>
          <p:cNvSpPr txBox="1"/>
          <p:nvPr/>
        </p:nvSpPr>
        <p:spPr>
          <a:xfrm>
            <a:off x="1716943" y="5110450"/>
            <a:ext cx="218398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lt-LT" spc="48">
                <a:solidFill>
                  <a:schemeClr val="accent2">
                    <a:lumMod val="75000"/>
                  </a:schemeClr>
                </a:solidFill>
                <a:latin typeface="Aileron Regular Bold"/>
              </a:rPr>
              <a:t>Izoliuokime savo gyvenamuosius būstus</a:t>
            </a:r>
            <a:endParaRPr lang="en-US" dirty="0"/>
          </a:p>
        </p:txBody>
      </p:sp>
    </p:spTree>
    <p:extLst>
      <p:ext uri="{BB962C8B-B14F-4D97-AF65-F5344CB8AC3E}">
        <p14:creationId xmlns:p14="http://schemas.microsoft.com/office/powerpoint/2010/main" val="795729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1899</Words>
  <Application>Microsoft Office PowerPoint</Application>
  <PresentationFormat>Custom</PresentationFormat>
  <Paragraphs>77</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Wingdings</vt:lpstr>
      <vt:lpstr>Calibri</vt:lpstr>
      <vt:lpstr>Aileron Regular Bold</vt:lpstr>
      <vt:lpstr>Office Theme</vt:lpstr>
      <vt:lpstr>Triukšmas </vt:lpstr>
      <vt:lpstr>PASKUTINIS BALANDŽIO TREČIADIENIS _ TARPTAUTINĖ TRIUKŠMO SUPRATIMO DIENA</vt:lpstr>
      <vt:lpstr>KAS YRA TRIUKŠMAS?</vt:lpstr>
      <vt:lpstr>PAGRINDINAI TRIUKŠMO ŠALTINIAI</vt:lpstr>
      <vt:lpstr>TRIUKŠMO MATAVIMAS</vt:lpstr>
      <vt:lpstr>TRIUKŠMO ŽALA</vt:lpstr>
      <vt:lpstr>TRIUKŠMO POVEIKIS SVEIKATAI</vt:lpstr>
      <vt:lpstr>JAUTRESNI ŽMONĖS TRIUKŠMUI</vt:lpstr>
      <vt:lpstr>Kaip apsaugoti save nuo triukšmo?</vt:lpstr>
      <vt:lpstr>MAŽINKIME TRIUKŠMĄ</vt:lpstr>
      <vt:lpstr>TRIUKŠMAS DARBO VIETOJE</vt:lpstr>
      <vt:lpstr>TRIUKŠMAS LIETUVOJE</vt:lpstr>
      <vt:lpstr>Informacijos šaltiniai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Pasaulinė vandens diena</dc:title>
  <dc:creator>Specialistas</dc:creator>
  <cp:lastModifiedBy>Specialistas</cp:lastModifiedBy>
  <cp:revision>41</cp:revision>
  <dcterms:created xsi:type="dcterms:W3CDTF">2006-08-16T00:00:00Z</dcterms:created>
  <dcterms:modified xsi:type="dcterms:W3CDTF">2020-03-25T16:37:27Z</dcterms:modified>
  <dc:identifier>DAD1v9qqSMU</dc:identifier>
</cp:coreProperties>
</file>